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12192000" cy="14630400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940675A-B579-460E-94D1-54222C63F5D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58" d="100"/>
          <a:sy n="58" d="100"/>
        </p:scale>
        <p:origin x="198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394374"/>
            <a:ext cx="10363200" cy="509354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7684348"/>
            <a:ext cx="9144000" cy="3532292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487C9-F4DA-4220-833D-280F8F2C74BB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462EF-174C-43B1-8EC1-243EBA8BA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491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487C9-F4DA-4220-833D-280F8F2C74BB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462EF-174C-43B1-8EC1-243EBA8BA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860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78933"/>
            <a:ext cx="2628900" cy="123985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778933"/>
            <a:ext cx="7734300" cy="123985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487C9-F4DA-4220-833D-280F8F2C74BB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462EF-174C-43B1-8EC1-243EBA8BA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342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487C9-F4DA-4220-833D-280F8F2C74BB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462EF-174C-43B1-8EC1-243EBA8BA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375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3647444"/>
            <a:ext cx="10515600" cy="608583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9790858"/>
            <a:ext cx="10515600" cy="320039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487C9-F4DA-4220-833D-280F8F2C74BB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462EF-174C-43B1-8EC1-243EBA8BA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656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3894667"/>
            <a:ext cx="5181600" cy="928285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3894667"/>
            <a:ext cx="5181600" cy="928285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487C9-F4DA-4220-833D-280F8F2C74BB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462EF-174C-43B1-8EC1-243EBA8BA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801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778936"/>
            <a:ext cx="10515600" cy="282786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3586481"/>
            <a:ext cx="5157787" cy="175767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5344160"/>
            <a:ext cx="5157787" cy="786045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3586481"/>
            <a:ext cx="5183188" cy="175767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5344160"/>
            <a:ext cx="5183188" cy="786045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487C9-F4DA-4220-833D-280F8F2C74BB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462EF-174C-43B1-8EC1-243EBA8BA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541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487C9-F4DA-4220-833D-280F8F2C74BB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462EF-174C-43B1-8EC1-243EBA8BA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459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487C9-F4DA-4220-833D-280F8F2C74BB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462EF-174C-43B1-8EC1-243EBA8BA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841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75360"/>
            <a:ext cx="3932237" cy="341376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2106510"/>
            <a:ext cx="6172200" cy="10397067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389120"/>
            <a:ext cx="3932237" cy="8131388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487C9-F4DA-4220-833D-280F8F2C74BB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462EF-174C-43B1-8EC1-243EBA8BA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910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75360"/>
            <a:ext cx="3932237" cy="341376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2106510"/>
            <a:ext cx="6172200" cy="10397067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389120"/>
            <a:ext cx="3932237" cy="8131388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487C9-F4DA-4220-833D-280F8F2C74BB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462EF-174C-43B1-8EC1-243EBA8BA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130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778936"/>
            <a:ext cx="10515600" cy="28278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3894667"/>
            <a:ext cx="10515600" cy="92828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13560217"/>
            <a:ext cx="2743200" cy="778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0487C9-F4DA-4220-833D-280F8F2C74BB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13560217"/>
            <a:ext cx="4114800" cy="778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13560217"/>
            <a:ext cx="2743200" cy="778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8462EF-174C-43B1-8EC1-243EBA8BA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871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rcRect l="9602"/>
          <a:stretch/>
        </p:blipFill>
        <p:spPr>
          <a:xfrm>
            <a:off x="60960" y="7961182"/>
            <a:ext cx="1619356" cy="12922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539" y="3898933"/>
            <a:ext cx="1441301" cy="137594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356" y="10712826"/>
            <a:ext cx="1354654" cy="7932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986" y="11943645"/>
            <a:ext cx="1489672" cy="11245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689" y="13285420"/>
            <a:ext cx="1260635" cy="1148817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1844509" y="7875556"/>
            <a:ext cx="0" cy="157276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1649630" y="8665213"/>
            <a:ext cx="182880" cy="0"/>
          </a:xfrm>
          <a:prstGeom prst="straightConnector1">
            <a:avLst/>
          </a:prstGeom>
          <a:ln w="762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 rot="21129463">
            <a:off x="224249" y="1384859"/>
            <a:ext cx="1369513" cy="121672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 rot="16566458">
            <a:off x="2418120" y="7351442"/>
            <a:ext cx="1441417" cy="126144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 rot="16757519">
            <a:off x="2333857" y="9097489"/>
            <a:ext cx="1600995" cy="105693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78051" y="3868009"/>
            <a:ext cx="1134530" cy="138059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 rot="19018199">
            <a:off x="2570953" y="10779043"/>
            <a:ext cx="1098167" cy="56139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 rot="18651994">
            <a:off x="2476768" y="11943645"/>
            <a:ext cx="1513896" cy="99516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3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6392" y="13129678"/>
            <a:ext cx="1428672" cy="128246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4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 rot="18963025">
            <a:off x="2072759" y="1439635"/>
            <a:ext cx="1790416" cy="1205240"/>
          </a:xfrm>
          <a:prstGeom prst="rect">
            <a:avLst/>
          </a:prstGeom>
        </p:spPr>
      </p:pic>
      <p:cxnSp>
        <p:nvCxnSpPr>
          <p:cNvPr id="19" name="Straight Arrow Connector 18"/>
          <p:cNvCxnSpPr/>
          <p:nvPr/>
        </p:nvCxnSpPr>
        <p:spPr>
          <a:xfrm>
            <a:off x="1785861" y="12422776"/>
            <a:ext cx="622864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747728" y="12075219"/>
            <a:ext cx="444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−H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1811395" y="11034983"/>
            <a:ext cx="608509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773262" y="10687426"/>
            <a:ext cx="444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−H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1785042" y="4569295"/>
            <a:ext cx="608509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746909" y="4221738"/>
            <a:ext cx="444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−H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1808695" y="9447635"/>
            <a:ext cx="59733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813295" y="9096903"/>
            <a:ext cx="444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−H</a:t>
            </a: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1808695" y="7899592"/>
            <a:ext cx="608509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819777" y="7563374"/>
            <a:ext cx="444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−H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1792744" y="2068474"/>
            <a:ext cx="608509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754549" y="1679279"/>
            <a:ext cx="4700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+</a:t>
            </a:r>
            <a:r>
              <a:rPr lang="en-US" dirty="0"/>
              <a:t>H</a:t>
            </a:r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1785821" y="13838054"/>
            <a:ext cx="622864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1747688" y="13490497"/>
            <a:ext cx="444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−H</a:t>
            </a:r>
          </a:p>
        </p:txBody>
      </p:sp>
      <p:pic>
        <p:nvPicPr>
          <p:cNvPr id="36" name="Picture 35"/>
          <p:cNvPicPr>
            <a:picLocks/>
          </p:cNvPicPr>
          <p:nvPr/>
        </p:nvPicPr>
        <p:blipFill>
          <a:blip r:embed="rId15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49324" y="2191951"/>
            <a:ext cx="1700784" cy="1345934"/>
          </a:xfrm>
          <a:prstGeom prst="rect">
            <a:avLst/>
          </a:prstGeom>
        </p:spPr>
      </p:pic>
      <p:pic>
        <p:nvPicPr>
          <p:cNvPr id="37" name="Picture 36"/>
          <p:cNvPicPr>
            <a:picLocks/>
          </p:cNvPicPr>
          <p:nvPr/>
        </p:nvPicPr>
        <p:blipFill>
          <a:blip r:embed="rId16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4824011" y="5330967"/>
            <a:ext cx="2139696" cy="1470697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7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37519" y="10453519"/>
            <a:ext cx="1634734" cy="1131249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5045030" y="6621290"/>
            <a:ext cx="1650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Methyl </a:t>
            </a:r>
            <a:r>
              <a:rPr lang="en-US" dirty="0" err="1"/>
              <a:t>formate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5020716" y="11418604"/>
            <a:ext cx="1668342" cy="3770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50" b="1" dirty="0"/>
              <a:t>Hydroxylamine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199634" y="3406465"/>
            <a:ext cx="1307089" cy="3770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50" b="1" dirty="0"/>
              <a:t>Formic acid</a:t>
            </a:r>
          </a:p>
        </p:txBody>
      </p:sp>
      <p:cxnSp>
        <p:nvCxnSpPr>
          <p:cNvPr id="43" name="Straight Arrow Connector 42"/>
          <p:cNvCxnSpPr/>
          <p:nvPr/>
        </p:nvCxnSpPr>
        <p:spPr>
          <a:xfrm>
            <a:off x="3667125" y="11105974"/>
            <a:ext cx="1241582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Picture 49"/>
          <p:cNvPicPr>
            <a:picLocks/>
          </p:cNvPicPr>
          <p:nvPr/>
        </p:nvPicPr>
        <p:blipFill>
          <a:blip r:embed="rId18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48506" y="11744053"/>
            <a:ext cx="1609344" cy="1205985"/>
          </a:xfrm>
          <a:prstGeom prst="rect">
            <a:avLst/>
          </a:prstGeom>
        </p:spPr>
      </p:pic>
      <p:sp>
        <p:nvSpPr>
          <p:cNvPr id="51" name="TextBox 50"/>
          <p:cNvSpPr txBox="1"/>
          <p:nvPr/>
        </p:nvSpPr>
        <p:spPr>
          <a:xfrm>
            <a:off x="5096034" y="12853620"/>
            <a:ext cx="1498039" cy="3770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50" b="1" dirty="0"/>
              <a:t>Methylamine</a:t>
            </a:r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19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0830" y="3891623"/>
            <a:ext cx="1603526" cy="1313218"/>
          </a:xfrm>
          <a:prstGeom prst="rect">
            <a:avLst/>
          </a:prstGeom>
        </p:spPr>
      </p:pic>
      <p:pic>
        <p:nvPicPr>
          <p:cNvPr id="56" name="Picture 55"/>
          <p:cNvPicPr>
            <a:picLocks/>
          </p:cNvPicPr>
          <p:nvPr/>
        </p:nvPicPr>
        <p:blipFill>
          <a:blip r:embed="rId20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2164" y="8948436"/>
            <a:ext cx="1874520" cy="1289435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21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5125" y="7336671"/>
            <a:ext cx="1987372" cy="1049355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5072920" y="8274113"/>
            <a:ext cx="15917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Dimethyl ether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397466" y="10082385"/>
            <a:ext cx="934615" cy="3770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50" b="1" dirty="0"/>
              <a:t>Ethanol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137307" y="5032924"/>
            <a:ext cx="1460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Acetaldehyde</a:t>
            </a:r>
          </a:p>
        </p:txBody>
      </p:sp>
      <p:pic>
        <p:nvPicPr>
          <p:cNvPr id="61" name="Picture 60"/>
          <p:cNvPicPr>
            <a:picLocks noChangeAspect="1"/>
          </p:cNvPicPr>
          <p:nvPr/>
        </p:nvPicPr>
        <p:blipFill>
          <a:blip r:embed="rId22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2164" y="490941"/>
            <a:ext cx="2194633" cy="1582434"/>
          </a:xfrm>
          <a:prstGeom prst="rect">
            <a:avLst/>
          </a:prstGeom>
        </p:spPr>
      </p:pic>
      <p:sp>
        <p:nvSpPr>
          <p:cNvPr id="62" name="TextBox 61"/>
          <p:cNvSpPr txBox="1"/>
          <p:nvPr/>
        </p:nvSpPr>
        <p:spPr>
          <a:xfrm>
            <a:off x="5282810" y="1889206"/>
            <a:ext cx="11933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Acetic acid</a:t>
            </a:r>
          </a:p>
        </p:txBody>
      </p:sp>
      <p:pic>
        <p:nvPicPr>
          <p:cNvPr id="72" name="Picture 71"/>
          <p:cNvPicPr>
            <a:picLocks noChangeAspect="1"/>
          </p:cNvPicPr>
          <p:nvPr/>
        </p:nvPicPr>
        <p:blipFill>
          <a:blip r:embed="rId23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96976" y="13276946"/>
            <a:ext cx="1522097" cy="1118862"/>
          </a:xfrm>
          <a:prstGeom prst="rect">
            <a:avLst/>
          </a:prstGeom>
        </p:spPr>
      </p:pic>
      <p:sp>
        <p:nvSpPr>
          <p:cNvPr id="73" name="TextBox 72"/>
          <p:cNvSpPr txBox="1"/>
          <p:nvPr/>
        </p:nvSpPr>
        <p:spPr>
          <a:xfrm>
            <a:off x="5451052" y="14266953"/>
            <a:ext cx="840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Ethane</a:t>
            </a:r>
          </a:p>
        </p:txBody>
      </p:sp>
      <p:cxnSp>
        <p:nvCxnSpPr>
          <p:cNvPr id="79" name="Straight Arrow Connector 78"/>
          <p:cNvCxnSpPr/>
          <p:nvPr/>
        </p:nvCxnSpPr>
        <p:spPr>
          <a:xfrm>
            <a:off x="3978109" y="9677592"/>
            <a:ext cx="9144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>
            <a:off x="3973949" y="13839985"/>
            <a:ext cx="9144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" name="Picture 81"/>
          <p:cNvPicPr>
            <a:picLocks noChangeAspect="1"/>
          </p:cNvPicPr>
          <p:nvPr/>
        </p:nvPicPr>
        <p:blipFill>
          <a:blip r:embed="rId13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27693" y="13306679"/>
            <a:ext cx="505550" cy="453814"/>
          </a:xfrm>
          <a:prstGeom prst="rect">
            <a:avLst/>
          </a:prstGeom>
        </p:spPr>
      </p:pic>
      <p:sp>
        <p:nvSpPr>
          <p:cNvPr id="83" name="TextBox 82"/>
          <p:cNvSpPr txBox="1"/>
          <p:nvPr/>
        </p:nvSpPr>
        <p:spPr>
          <a:xfrm>
            <a:off x="3962133" y="13291365"/>
            <a:ext cx="3257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+</a:t>
            </a:r>
          </a:p>
        </p:txBody>
      </p:sp>
      <p:pic>
        <p:nvPicPr>
          <p:cNvPr id="86" name="Picture 85"/>
          <p:cNvPicPr>
            <a:picLocks noChangeAspect="1"/>
          </p:cNvPicPr>
          <p:nvPr/>
        </p:nvPicPr>
        <p:blipFill>
          <a:blip r:embed="rId13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26027" y="7497238"/>
            <a:ext cx="505550" cy="453814"/>
          </a:xfrm>
          <a:prstGeom prst="rect">
            <a:avLst/>
          </a:prstGeom>
        </p:spPr>
      </p:pic>
      <p:sp>
        <p:nvSpPr>
          <p:cNvPr id="87" name="TextBox 86"/>
          <p:cNvSpPr txBox="1"/>
          <p:nvPr/>
        </p:nvSpPr>
        <p:spPr>
          <a:xfrm>
            <a:off x="3960467" y="7481924"/>
            <a:ext cx="3257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+</a:t>
            </a:r>
          </a:p>
        </p:txBody>
      </p:sp>
      <p:pic>
        <p:nvPicPr>
          <p:cNvPr id="88" name="Picture 87"/>
          <p:cNvPicPr>
            <a:picLocks noChangeAspect="1"/>
          </p:cNvPicPr>
          <p:nvPr/>
        </p:nvPicPr>
        <p:blipFill>
          <a:blip r:embed="rId13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25914" y="9181296"/>
            <a:ext cx="505550" cy="453814"/>
          </a:xfrm>
          <a:prstGeom prst="rect">
            <a:avLst/>
          </a:prstGeom>
        </p:spPr>
      </p:pic>
      <p:sp>
        <p:nvSpPr>
          <p:cNvPr id="89" name="TextBox 88"/>
          <p:cNvSpPr txBox="1"/>
          <p:nvPr/>
        </p:nvSpPr>
        <p:spPr>
          <a:xfrm>
            <a:off x="3960354" y="9165982"/>
            <a:ext cx="3257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+</a:t>
            </a:r>
          </a:p>
        </p:txBody>
      </p:sp>
      <p:pic>
        <p:nvPicPr>
          <p:cNvPr id="90" name="Picture 89"/>
          <p:cNvPicPr>
            <a:picLocks noChangeAspect="1"/>
          </p:cNvPicPr>
          <p:nvPr/>
        </p:nvPicPr>
        <p:blipFill>
          <a:blip r:embed="rId13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5394" y="757835"/>
            <a:ext cx="505550" cy="453814"/>
          </a:xfrm>
          <a:prstGeom prst="rect">
            <a:avLst/>
          </a:prstGeom>
        </p:spPr>
      </p:pic>
      <p:sp>
        <p:nvSpPr>
          <p:cNvPr id="91" name="TextBox 90"/>
          <p:cNvSpPr txBox="1"/>
          <p:nvPr/>
        </p:nvSpPr>
        <p:spPr>
          <a:xfrm>
            <a:off x="3979834" y="742521"/>
            <a:ext cx="3257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+</a:t>
            </a:r>
          </a:p>
        </p:txBody>
      </p:sp>
      <p:cxnSp>
        <p:nvCxnSpPr>
          <p:cNvPr id="92" name="Straight Arrow Connector 91"/>
          <p:cNvCxnSpPr/>
          <p:nvPr/>
        </p:nvCxnSpPr>
        <p:spPr>
          <a:xfrm>
            <a:off x="6695867" y="4560551"/>
            <a:ext cx="1155558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4" name="Picture 93"/>
          <p:cNvPicPr>
            <a:picLocks noChangeAspect="1"/>
          </p:cNvPicPr>
          <p:nvPr/>
        </p:nvPicPr>
        <p:blipFill>
          <a:blip r:embed="rId24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5090" y="3713032"/>
            <a:ext cx="2011517" cy="1628946"/>
          </a:xfrm>
          <a:prstGeom prst="rect">
            <a:avLst/>
          </a:prstGeom>
        </p:spPr>
      </p:pic>
      <p:sp>
        <p:nvSpPr>
          <p:cNvPr id="96" name="TextBox 95"/>
          <p:cNvSpPr txBox="1"/>
          <p:nvPr/>
        </p:nvSpPr>
        <p:spPr>
          <a:xfrm>
            <a:off x="8438932" y="5133963"/>
            <a:ext cx="963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Acetone</a:t>
            </a:r>
          </a:p>
        </p:txBody>
      </p:sp>
      <p:cxnSp>
        <p:nvCxnSpPr>
          <p:cNvPr id="98" name="Straight Arrow Connector 97"/>
          <p:cNvCxnSpPr/>
          <p:nvPr/>
        </p:nvCxnSpPr>
        <p:spPr>
          <a:xfrm flipH="1">
            <a:off x="13525351" y="5044198"/>
            <a:ext cx="1" cy="1083022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0" name="Picture 99"/>
          <p:cNvPicPr>
            <a:picLocks noChangeAspect="1"/>
          </p:cNvPicPr>
          <p:nvPr/>
        </p:nvPicPr>
        <p:blipFill>
          <a:blip r:embed="rId13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7889" y="4668844"/>
            <a:ext cx="505550" cy="453814"/>
          </a:xfrm>
          <a:prstGeom prst="rect">
            <a:avLst/>
          </a:prstGeom>
        </p:spPr>
      </p:pic>
      <p:sp>
        <p:nvSpPr>
          <p:cNvPr id="101" name="TextBox 100"/>
          <p:cNvSpPr txBox="1"/>
          <p:nvPr/>
        </p:nvSpPr>
        <p:spPr>
          <a:xfrm>
            <a:off x="7108679" y="4653530"/>
            <a:ext cx="3257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+</a:t>
            </a:r>
          </a:p>
        </p:txBody>
      </p:sp>
      <p:cxnSp>
        <p:nvCxnSpPr>
          <p:cNvPr id="109" name="Straight Connector 108"/>
          <p:cNvCxnSpPr/>
          <p:nvPr/>
        </p:nvCxnSpPr>
        <p:spPr>
          <a:xfrm>
            <a:off x="3887101" y="6805956"/>
            <a:ext cx="0" cy="1195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3901418" y="11105974"/>
            <a:ext cx="0" cy="122529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Box 116"/>
          <p:cNvSpPr txBox="1"/>
          <p:nvPr/>
        </p:nvSpPr>
        <p:spPr>
          <a:xfrm>
            <a:off x="6613618" y="4219401"/>
            <a:ext cx="1015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R17    −H</a:t>
            </a:r>
          </a:p>
        </p:txBody>
      </p:sp>
      <p:cxnSp>
        <p:nvCxnSpPr>
          <p:cNvPr id="103" name="Straight Connector 102"/>
          <p:cNvCxnSpPr/>
          <p:nvPr/>
        </p:nvCxnSpPr>
        <p:spPr>
          <a:xfrm>
            <a:off x="3876321" y="3064044"/>
            <a:ext cx="0" cy="250545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Arrow Connector 106"/>
          <p:cNvCxnSpPr/>
          <p:nvPr/>
        </p:nvCxnSpPr>
        <p:spPr>
          <a:xfrm>
            <a:off x="3842651" y="3101829"/>
            <a:ext cx="1053356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0" name="Picture 109"/>
          <p:cNvPicPr>
            <a:picLocks noChangeAspect="1"/>
          </p:cNvPicPr>
          <p:nvPr/>
        </p:nvPicPr>
        <p:blipFill>
          <a:blip r:embed="rId13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5394" y="4073691"/>
            <a:ext cx="505550" cy="453814"/>
          </a:xfrm>
          <a:prstGeom prst="rect">
            <a:avLst/>
          </a:prstGeom>
        </p:spPr>
      </p:pic>
      <p:sp>
        <p:nvSpPr>
          <p:cNvPr id="112" name="TextBox 111"/>
          <p:cNvSpPr txBox="1"/>
          <p:nvPr/>
        </p:nvSpPr>
        <p:spPr>
          <a:xfrm>
            <a:off x="3979834" y="4058377"/>
            <a:ext cx="3257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+</a:t>
            </a:r>
          </a:p>
        </p:txBody>
      </p:sp>
      <p:cxnSp>
        <p:nvCxnSpPr>
          <p:cNvPr id="116" name="Straight Arrow Connector 115"/>
          <p:cNvCxnSpPr/>
          <p:nvPr/>
        </p:nvCxnSpPr>
        <p:spPr>
          <a:xfrm>
            <a:off x="3611880" y="4562456"/>
            <a:ext cx="1267106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/>
          <p:nvPr/>
        </p:nvCxnSpPr>
        <p:spPr>
          <a:xfrm>
            <a:off x="3876308" y="1217744"/>
            <a:ext cx="0" cy="160934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Arrow Connector 118"/>
          <p:cNvCxnSpPr/>
          <p:nvPr/>
        </p:nvCxnSpPr>
        <p:spPr>
          <a:xfrm flipH="1">
            <a:off x="3624552" y="2025218"/>
            <a:ext cx="225696" cy="0"/>
          </a:xfrm>
          <a:prstGeom prst="straightConnector1">
            <a:avLst/>
          </a:prstGeom>
          <a:ln w="762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Arrow Connector 119"/>
          <p:cNvCxnSpPr/>
          <p:nvPr/>
        </p:nvCxnSpPr>
        <p:spPr>
          <a:xfrm>
            <a:off x="3842651" y="1240547"/>
            <a:ext cx="1063503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/>
          <p:cNvCxnSpPr/>
          <p:nvPr/>
        </p:nvCxnSpPr>
        <p:spPr>
          <a:xfrm>
            <a:off x="3842651" y="2796424"/>
            <a:ext cx="1065532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/>
          <p:cNvSpPr txBox="1"/>
          <p:nvPr/>
        </p:nvSpPr>
        <p:spPr>
          <a:xfrm>
            <a:off x="4163578" y="2422353"/>
            <a:ext cx="4700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+</a:t>
            </a:r>
            <a:r>
              <a:rPr lang="en-US" dirty="0"/>
              <a:t>H</a:t>
            </a:r>
          </a:p>
        </p:txBody>
      </p:sp>
      <p:pic>
        <p:nvPicPr>
          <p:cNvPr id="125" name="Picture 124"/>
          <p:cNvPicPr>
            <a:picLocks noChangeAspect="1"/>
          </p:cNvPicPr>
          <p:nvPr/>
        </p:nvPicPr>
        <p:blipFill>
          <a:blip r:embed="rId11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 rot="18865674">
            <a:off x="4303940" y="3182302"/>
            <a:ext cx="392536" cy="200667"/>
          </a:xfrm>
          <a:prstGeom prst="rect">
            <a:avLst/>
          </a:prstGeom>
        </p:spPr>
      </p:pic>
      <p:sp>
        <p:nvSpPr>
          <p:cNvPr id="126" name="TextBox 125"/>
          <p:cNvSpPr txBox="1"/>
          <p:nvPr/>
        </p:nvSpPr>
        <p:spPr>
          <a:xfrm>
            <a:off x="4136733" y="3064574"/>
            <a:ext cx="3257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+</a:t>
            </a:r>
          </a:p>
        </p:txBody>
      </p:sp>
      <p:cxnSp>
        <p:nvCxnSpPr>
          <p:cNvPr id="93" name="Straight Arrow Connector 92"/>
          <p:cNvCxnSpPr/>
          <p:nvPr/>
        </p:nvCxnSpPr>
        <p:spPr>
          <a:xfrm>
            <a:off x="3667125" y="12472529"/>
            <a:ext cx="1221224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7" name="Picture 96"/>
          <p:cNvPicPr>
            <a:picLocks noChangeAspect="1"/>
          </p:cNvPicPr>
          <p:nvPr/>
        </p:nvPicPr>
        <p:blipFill>
          <a:blip r:embed="rId13">
            <a:clrChange>
              <a:clrFrom>
                <a:srgbClr val="55FF7F"/>
              </a:clrFrom>
              <a:clrTo>
                <a:srgbClr val="55FF7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4614" y="11976233"/>
            <a:ext cx="505550" cy="453814"/>
          </a:xfrm>
          <a:prstGeom prst="rect">
            <a:avLst/>
          </a:prstGeom>
        </p:spPr>
      </p:pic>
      <p:sp>
        <p:nvSpPr>
          <p:cNvPr id="99" name="TextBox 98"/>
          <p:cNvSpPr txBox="1"/>
          <p:nvPr/>
        </p:nvSpPr>
        <p:spPr>
          <a:xfrm>
            <a:off x="3979054" y="11960919"/>
            <a:ext cx="3257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+</a:t>
            </a:r>
          </a:p>
        </p:txBody>
      </p:sp>
      <p:cxnSp>
        <p:nvCxnSpPr>
          <p:cNvPr id="102" name="Straight Arrow Connector 101"/>
          <p:cNvCxnSpPr/>
          <p:nvPr/>
        </p:nvCxnSpPr>
        <p:spPr>
          <a:xfrm flipH="1">
            <a:off x="3667125" y="12306300"/>
            <a:ext cx="266937" cy="0"/>
          </a:xfrm>
          <a:prstGeom prst="straightConnector1">
            <a:avLst/>
          </a:prstGeom>
          <a:ln w="762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Arrow Connector 104"/>
          <p:cNvCxnSpPr/>
          <p:nvPr/>
        </p:nvCxnSpPr>
        <p:spPr>
          <a:xfrm>
            <a:off x="3670300" y="7983787"/>
            <a:ext cx="1221224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/>
          <p:cNvCxnSpPr/>
          <p:nvPr/>
        </p:nvCxnSpPr>
        <p:spPr>
          <a:xfrm>
            <a:off x="3847413" y="6839739"/>
            <a:ext cx="320927" cy="0"/>
          </a:xfrm>
          <a:prstGeom prst="straightConnector1">
            <a:avLst/>
          </a:prstGeom>
          <a:ln w="762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422753" y="46367"/>
            <a:ext cx="1100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Reactants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2453616" y="46367"/>
            <a:ext cx="944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Radicals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4607538" y="46367"/>
            <a:ext cx="2570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First Generation Products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7408887" y="40834"/>
            <a:ext cx="28539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Second Generation Products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1813554" y="10997975"/>
            <a:ext cx="426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R3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1787359" y="12385242"/>
            <a:ext cx="426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R2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1789221" y="13802900"/>
            <a:ext cx="426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R1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1812016" y="8477274"/>
            <a:ext cx="426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R4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1791189" y="4529832"/>
            <a:ext cx="426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R5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1794950" y="2034855"/>
            <a:ext cx="426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R6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3837920" y="2479664"/>
            <a:ext cx="426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R8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3856447" y="3058214"/>
            <a:ext cx="426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R7</a:t>
            </a:r>
          </a:p>
        </p:txBody>
      </p:sp>
      <p:sp>
        <p:nvSpPr>
          <p:cNvPr id="132" name="TextBox 131"/>
          <p:cNvSpPr txBox="1"/>
          <p:nvPr/>
        </p:nvSpPr>
        <p:spPr>
          <a:xfrm>
            <a:off x="4221078" y="6141458"/>
            <a:ext cx="426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R9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4112129" y="11070202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R10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4113585" y="13811107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R11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4109420" y="12439131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R12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4116285" y="9647930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R13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4125810" y="7952480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R14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4125810" y="4533141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R15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4125639" y="1218441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R16</a:t>
            </a:r>
          </a:p>
        </p:txBody>
      </p:sp>
      <p:sp>
        <p:nvSpPr>
          <p:cNvPr id="140" name="TextBox 139"/>
          <p:cNvSpPr txBox="1"/>
          <p:nvPr/>
        </p:nvSpPr>
        <p:spPr>
          <a:xfrm>
            <a:off x="6615103" y="4527872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R18</a:t>
            </a:r>
          </a:p>
        </p:txBody>
      </p:sp>
      <p:cxnSp>
        <p:nvCxnSpPr>
          <p:cNvPr id="141" name="Straight Connector 140"/>
          <p:cNvCxnSpPr/>
          <p:nvPr/>
        </p:nvCxnSpPr>
        <p:spPr>
          <a:xfrm>
            <a:off x="4163578" y="5503295"/>
            <a:ext cx="0" cy="136245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Arrow Connector 141"/>
          <p:cNvCxnSpPr/>
          <p:nvPr/>
        </p:nvCxnSpPr>
        <p:spPr>
          <a:xfrm>
            <a:off x="3870243" y="5537386"/>
            <a:ext cx="320927" cy="0"/>
          </a:xfrm>
          <a:prstGeom prst="straightConnector1">
            <a:avLst/>
          </a:prstGeom>
          <a:ln w="762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Arrow Connector 142"/>
          <p:cNvCxnSpPr/>
          <p:nvPr/>
        </p:nvCxnSpPr>
        <p:spPr>
          <a:xfrm>
            <a:off x="4136733" y="6184523"/>
            <a:ext cx="741632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64952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2779</TotalTime>
  <Words>66</Words>
  <Application>Microsoft Office PowerPoint</Application>
  <PresentationFormat>Custom</PresentationFormat>
  <Paragraphs>48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</dc:creator>
  <cp:lastModifiedBy>andrewturner1@gmail.com</cp:lastModifiedBy>
  <cp:revision>66</cp:revision>
  <cp:lastPrinted>2025-05-31T02:24:18Z</cp:lastPrinted>
  <dcterms:created xsi:type="dcterms:W3CDTF">2025-04-18T07:48:24Z</dcterms:created>
  <dcterms:modified xsi:type="dcterms:W3CDTF">2026-08-04T02:32:55Z</dcterms:modified>
</cp:coreProperties>
</file>