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6" d="100"/>
          <a:sy n="76" d="100"/>
        </p:scale>
        <p:origin x="114"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6F5381-EBEE-40B7-8CD9-02DDA6B8E620}"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1738166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6F5381-EBEE-40B7-8CD9-02DDA6B8E620}"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1948603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6F5381-EBEE-40B7-8CD9-02DDA6B8E620}"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1821132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6F5381-EBEE-40B7-8CD9-02DDA6B8E620}"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1124010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A6F5381-EBEE-40B7-8CD9-02DDA6B8E620}"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704468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6F5381-EBEE-40B7-8CD9-02DDA6B8E620}" type="datetimeFigureOut">
              <a:rPr lang="en-US" smtClean="0"/>
              <a:t>6/3/2024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3719159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6F5381-EBEE-40B7-8CD9-02DDA6B8E620}" type="datetimeFigureOut">
              <a:rPr lang="en-US" smtClean="0"/>
              <a:t>6/3/2024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263113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6F5381-EBEE-40B7-8CD9-02DDA6B8E620}" type="datetimeFigureOut">
              <a:rPr lang="en-US" smtClean="0"/>
              <a:t>6/3/2024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926304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6F5381-EBEE-40B7-8CD9-02DDA6B8E620}" type="datetimeFigureOut">
              <a:rPr lang="en-US" smtClean="0"/>
              <a:t>6/3/2024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3370892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A6F5381-EBEE-40B7-8CD9-02DDA6B8E620}" type="datetimeFigureOut">
              <a:rPr lang="en-US" smtClean="0"/>
              <a:t>6/3/2024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794433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A6F5381-EBEE-40B7-8CD9-02DDA6B8E620}" type="datetimeFigureOut">
              <a:rPr lang="en-US" smtClean="0"/>
              <a:t>6/3/2024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54683-E619-42EB-8956-6EE6DA2FE7A2}" type="slidenum">
              <a:rPr lang="en-US" smtClean="0"/>
              <a:t>‹#›</a:t>
            </a:fld>
            <a:endParaRPr lang="en-US"/>
          </a:p>
        </p:txBody>
      </p:sp>
    </p:spTree>
    <p:extLst>
      <p:ext uri="{BB962C8B-B14F-4D97-AF65-F5344CB8AC3E}">
        <p14:creationId xmlns:p14="http://schemas.microsoft.com/office/powerpoint/2010/main" val="233277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6F5381-EBEE-40B7-8CD9-02DDA6B8E620}" type="datetimeFigureOut">
              <a:rPr lang="en-US" smtClean="0"/>
              <a:t>6/3/2024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54683-E619-42EB-8956-6EE6DA2FE7A2}" type="slidenum">
              <a:rPr lang="en-US" smtClean="0"/>
              <a:t>‹#›</a:t>
            </a:fld>
            <a:endParaRPr lang="en-US"/>
          </a:p>
        </p:txBody>
      </p:sp>
    </p:spTree>
    <p:extLst>
      <p:ext uri="{BB962C8B-B14F-4D97-AF65-F5344CB8AC3E}">
        <p14:creationId xmlns:p14="http://schemas.microsoft.com/office/powerpoint/2010/main" val="2610933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104038000"/>
              </p:ext>
            </p:extLst>
          </p:nvPr>
        </p:nvGraphicFramePr>
        <p:xfrm>
          <a:off x="2857500" y="762000"/>
          <a:ext cx="5276850" cy="4286250"/>
        </p:xfrm>
        <a:graphic>
          <a:graphicData uri="http://schemas.openxmlformats.org/presentationml/2006/ole">
            <mc:AlternateContent xmlns:mc="http://schemas.openxmlformats.org/markup-compatibility/2006">
              <mc:Choice xmlns:v="urn:schemas-microsoft-com:vml" Requires="v">
                <p:oleObj spid="_x0000_s1027" name="Graph" r:id="rId3" imgW="4263008" imgH="3415212" progId="Origin50.Graph">
                  <p:embed/>
                </p:oleObj>
              </mc:Choice>
              <mc:Fallback>
                <p:oleObj name="Graph" r:id="rId3" imgW="4263008" imgH="3415212" progId="Origin50.Graph">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500" y="762000"/>
                        <a:ext cx="5276850" cy="4286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2197100" y="5048250"/>
            <a:ext cx="6134100" cy="1200329"/>
          </a:xfrm>
          <a:prstGeom prst="rect">
            <a:avLst/>
          </a:prstGeom>
        </p:spPr>
        <p:txBody>
          <a:bodyPr wrap="square">
            <a:spAutoFit/>
          </a:bodyPr>
          <a:lstStyle/>
          <a:p>
            <a:pPr algn="just">
              <a:lnSpc>
                <a:spcPct val="150000"/>
              </a:lnSpc>
            </a:pP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Fig. 1.</a:t>
            </a:r>
            <a:r>
              <a:rPr lang="en-US" sz="12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Visible reflectance spectra normalized at 550 nm collected during the irradiation of methanol (</a:t>
            </a:r>
            <a:r>
              <a:rPr lang="en-US" sz="1200" b="1" baseline="300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13</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CH</a:t>
            </a:r>
            <a:r>
              <a:rPr lang="en-US" sz="1200" b="1" baseline="-250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3</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OH) and carbon monoxide (</a:t>
            </a:r>
            <a:r>
              <a:rPr lang="en-US" sz="1200" b="1" baseline="300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13</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C</a:t>
            </a:r>
            <a:r>
              <a:rPr lang="en-US" sz="1200" b="1" baseline="300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18</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O) ices.</a:t>
            </a:r>
            <a:r>
              <a:rPr lang="en-US" sz="12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A</a:t>
            </a:r>
            <a:r>
              <a:rPr lang="en-US" sz="12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Spectra of methanol ice irradiated at 10 K, and (</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B</a:t>
            </a:r>
            <a:r>
              <a:rPr lang="en-US" sz="12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40 K. (</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C</a:t>
            </a:r>
            <a:r>
              <a:rPr lang="en-US" sz="12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Spectra of carbon monoxide ice irradiated at 10 K, and (</a:t>
            </a:r>
            <a:r>
              <a:rPr lang="en-US" sz="1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D</a:t>
            </a:r>
            <a:r>
              <a:rPr lang="en-US" sz="1200"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20 K. </a:t>
            </a:r>
            <a:endParaRPr lang="en-US" sz="1200" i="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711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935826865"/>
              </p:ext>
            </p:extLst>
          </p:nvPr>
        </p:nvGraphicFramePr>
        <p:xfrm>
          <a:off x="3165475" y="101600"/>
          <a:ext cx="4895850" cy="4495800"/>
        </p:xfrm>
        <a:graphic>
          <a:graphicData uri="http://schemas.openxmlformats.org/presentationml/2006/ole">
            <mc:AlternateContent xmlns:mc="http://schemas.openxmlformats.org/markup-compatibility/2006">
              <mc:Choice xmlns:v="urn:schemas-microsoft-com:vml" Requires="v">
                <p:oleObj spid="_x0000_s2052" name="Graph" r:id="rId3" imgW="4205881" imgH="3850072" progId="Origin50.Graph">
                  <p:embed/>
                </p:oleObj>
              </mc:Choice>
              <mc:Fallback>
                <p:oleObj name="Graph" r:id="rId3" imgW="4205881" imgH="3850072" progId="Origin50.Graph">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5475" y="101600"/>
                        <a:ext cx="4895850" cy="449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a:spLocks noChangeArrowheads="1"/>
          </p:cNvSpPr>
          <p:nvPr/>
        </p:nvSpPr>
        <p:spPr bwMode="auto">
          <a:xfrm>
            <a:off x="1549400" y="4699675"/>
            <a:ext cx="81280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Fig. 2. Comparison of the color between irradiated methanol and carbon monoxide ices with Kuiper Belt objects (KBOs). (A)</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Color slope evolution of irradiated methanol ice and comparison with cold classical Kuiper Belt objects (CCKBOs) and </a:t>
            </a:r>
            <a:r>
              <a:rPr kumimoji="0" lang="en-US" altLang="en-US"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Arrokoth</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gray zone defines the range of CCKBOs’ color slopes. The color slope position of </a:t>
            </a:r>
            <a:r>
              <a:rPr kumimoji="0" lang="en-US" altLang="en-US"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Arrokoth</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indicates its surface has been processed by galactic cosmic rays (GCRs) at a dose of about 57 eV amu</a:t>
            </a:r>
            <a:r>
              <a:rPr kumimoji="0" lang="en-US" altLang="en-US" sz="1200" b="0"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Comparison of the color between irradiated methanol ice with KBOs; methanol ices irradiated at 10 K are shown with circles and at 40 K coded with squares, dose sequence is coded with different colors. </a:t>
            </a:r>
            <a:r>
              <a:rPr kumimoji="0" lang="en-US" altLang="en-US"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Arrokoth</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position is marked with an orange star. </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Color slope evolution of irradiated carbon monoxide ice and comparison with CCKBOs. The gray zone represents the range of CCKBOs’ color slope. Error bars shown are from linear fitting of spectra. (</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Comparison of the color between irradiated carbon monoxide ice with KBOs; carbon monoxide ices irradiated at 10 K are shown with circles and at 20 K coded with squares, dose sequence is coded with different colors.</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Arrokoth</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color is marked with an orange star.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9159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2" descr="gc-A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6900" y="0"/>
            <a:ext cx="5200650" cy="51244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1066800" y="5308253"/>
            <a:ext cx="92964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Fig. 5. Sugars and related compounds detected in the residue of methanol ices irradiated at 40 K by two-dimensional gas chromatography along with their detailed structure.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Sugar and related</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compounds detected as BSTFA derivatives in the irradiated methanol residue resolved on a </a:t>
            </a:r>
            <a:r>
              <a:rPr kumimoji="0" lang="en-US" altLang="en-US"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Chirasil-Dex</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column in the first dimension coupled to a DB Wax in the second dimension. Mass-to-charge ratios (</a:t>
            </a:r>
            <a:r>
              <a:rPr kumimoji="0" lang="en-US" altLang="en-US" sz="12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m/z</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104, 193, 206, 215, 220, 294, and 323 are displayed. </a:t>
            </a:r>
            <a:r>
              <a:rPr kumimoji="0" lang="en-US" altLang="en-US" sz="1200" b="0"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 and </a:t>
            </a:r>
            <a:r>
              <a:rPr kumimoji="0" lang="en-US" altLang="en-US" sz="1200" b="0"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 represent the first-dimension and second-dimension times of the columns, respectively. (</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Detailed structures are identified in the residues by means of two-dimensional gas chromatography. Structures of the chiral molecules represent the </a:t>
            </a:r>
            <a:r>
              <a:rPr kumimoji="0" lang="en-US" altLang="en-US" sz="10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-enantiomer. Names of molecules are color-coded according to the number of carbon atoms: two carbon atoms (C2) orange, C3 blue, C4 black, C5 green, and C6 red.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13311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454</Words>
  <Application>Microsoft Office PowerPoint</Application>
  <PresentationFormat>Widescreen</PresentationFormat>
  <Paragraphs>3</Paragraphs>
  <Slides>3</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9" baseType="lpstr">
      <vt:lpstr>Arial</vt:lpstr>
      <vt:lpstr>Calibri</vt:lpstr>
      <vt:lpstr>Calibri Light</vt:lpstr>
      <vt:lpstr>Times New Roman</vt:lpstr>
      <vt:lpstr>Office Theme</vt:lpstr>
      <vt:lpstr>Origin Graph</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Bil302@outlook.com</dc:creator>
  <cp:lastModifiedBy>Bil302@outlook.com</cp:lastModifiedBy>
  <cp:revision>1</cp:revision>
  <dcterms:created xsi:type="dcterms:W3CDTF">2024-06-03T21:32:44Z</dcterms:created>
  <dcterms:modified xsi:type="dcterms:W3CDTF">2024-06-03T21:37:17Z</dcterms:modified>
</cp:coreProperties>
</file>