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5"/>
  </p:notesMasterIdLst>
  <p:sldIdLst>
    <p:sldId id="256" r:id="rId2"/>
    <p:sldId id="258" r:id="rId3"/>
    <p:sldId id="257" r:id="rId4"/>
  </p:sldIdLst>
  <p:sldSz cx="17068800" cy="16459200"/>
  <p:notesSz cx="7086600" cy="90249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78D0"/>
    <a:srgbClr val="288AE4"/>
    <a:srgbClr val="9A2ED6"/>
    <a:srgbClr val="FF53E6"/>
    <a:srgbClr val="0066FF"/>
    <a:srgbClr val="25FC08"/>
    <a:srgbClr val="66FFFF"/>
    <a:srgbClr val="8A2B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45" autoAdjust="0"/>
    <p:restoredTop sz="94419" autoAdjust="0"/>
  </p:normalViewPr>
  <p:slideViewPr>
    <p:cSldViewPr snapToGrid="0">
      <p:cViewPr>
        <p:scale>
          <a:sx n="75" d="100"/>
          <a:sy n="75" d="100"/>
        </p:scale>
        <p:origin x="1068" y="-1674"/>
      </p:cViewPr>
      <p:guideLst/>
    </p:cSldViewPr>
  </p:slideViewPr>
  <p:notesTextViewPr>
    <p:cViewPr>
      <p:scale>
        <a:sx n="400" d="100"/>
        <a:sy n="4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225" cy="452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14788" y="0"/>
            <a:ext cx="3070225" cy="452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B3BC2-D817-474E-8E14-85479A1123C5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963738" y="1128713"/>
            <a:ext cx="3159125" cy="3044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025" y="4343400"/>
            <a:ext cx="5670550" cy="35528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72500"/>
            <a:ext cx="3070225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14788" y="8572500"/>
            <a:ext cx="3070225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F6B7F-69F1-4607-A6AF-BC2E70A67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8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63738" y="1128713"/>
            <a:ext cx="3159125" cy="3044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F6B7F-69F1-4607-A6AF-BC2E70A674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466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63738" y="1128713"/>
            <a:ext cx="3159125" cy="3044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F6B7F-69F1-4607-A6AF-BC2E70A674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903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63738" y="1128713"/>
            <a:ext cx="3159125" cy="3044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F6B7F-69F1-4607-A6AF-BC2E70A674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46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0160" y="2693671"/>
            <a:ext cx="14508480" cy="5730240"/>
          </a:xfrm>
        </p:spPr>
        <p:txBody>
          <a:bodyPr anchor="b"/>
          <a:lstStyle>
            <a:lvl1pPr algn="ctr">
              <a:defRPr sz="11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8644891"/>
            <a:ext cx="12801600" cy="3973829"/>
          </a:xfrm>
        </p:spPr>
        <p:txBody>
          <a:bodyPr/>
          <a:lstStyle>
            <a:lvl1pPr marL="0" indent="0" algn="ctr">
              <a:buNone/>
              <a:defRPr sz="4480"/>
            </a:lvl1pPr>
            <a:lvl2pPr marL="853455" indent="0" algn="ctr">
              <a:buNone/>
              <a:defRPr sz="3733"/>
            </a:lvl2pPr>
            <a:lvl3pPr marL="1706910" indent="0" algn="ctr">
              <a:buNone/>
              <a:defRPr sz="3360"/>
            </a:lvl3pPr>
            <a:lvl4pPr marL="2560366" indent="0" algn="ctr">
              <a:buNone/>
              <a:defRPr sz="2987"/>
            </a:lvl4pPr>
            <a:lvl5pPr marL="3413821" indent="0" algn="ctr">
              <a:buNone/>
              <a:defRPr sz="2987"/>
            </a:lvl5pPr>
            <a:lvl6pPr marL="4267276" indent="0" algn="ctr">
              <a:buNone/>
              <a:defRPr sz="2987"/>
            </a:lvl6pPr>
            <a:lvl7pPr marL="5120731" indent="0" algn="ctr">
              <a:buNone/>
              <a:defRPr sz="2987"/>
            </a:lvl7pPr>
            <a:lvl8pPr marL="5974187" indent="0" algn="ctr">
              <a:buNone/>
              <a:defRPr sz="2987"/>
            </a:lvl8pPr>
            <a:lvl9pPr marL="6827642" indent="0" algn="ctr">
              <a:buNone/>
              <a:defRPr sz="298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617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116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214861" y="876300"/>
            <a:ext cx="3680460" cy="139484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3481" y="876300"/>
            <a:ext cx="10828020" cy="139484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165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724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4591" y="4103375"/>
            <a:ext cx="14721840" cy="6846569"/>
          </a:xfrm>
        </p:spPr>
        <p:txBody>
          <a:bodyPr anchor="b"/>
          <a:lstStyle>
            <a:lvl1pPr>
              <a:defRPr sz="11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4591" y="11014715"/>
            <a:ext cx="14721840" cy="3600449"/>
          </a:xfrm>
        </p:spPr>
        <p:txBody>
          <a:bodyPr/>
          <a:lstStyle>
            <a:lvl1pPr marL="0" indent="0">
              <a:buNone/>
              <a:defRPr sz="4480">
                <a:solidFill>
                  <a:schemeClr val="tx1"/>
                </a:solidFill>
              </a:defRPr>
            </a:lvl1pPr>
            <a:lvl2pPr marL="853455" indent="0">
              <a:buNone/>
              <a:defRPr sz="3733">
                <a:solidFill>
                  <a:schemeClr val="tx1">
                    <a:tint val="75000"/>
                  </a:schemeClr>
                </a:solidFill>
              </a:defRPr>
            </a:lvl2pPr>
            <a:lvl3pPr marL="1706910" indent="0">
              <a:buNone/>
              <a:defRPr sz="3360">
                <a:solidFill>
                  <a:schemeClr val="tx1">
                    <a:tint val="75000"/>
                  </a:schemeClr>
                </a:solidFill>
              </a:defRPr>
            </a:lvl3pPr>
            <a:lvl4pPr marL="2560366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4pPr>
            <a:lvl5pPr marL="3413821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5pPr>
            <a:lvl6pPr marL="4267276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6pPr>
            <a:lvl7pPr marL="5120731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7pPr>
            <a:lvl8pPr marL="5974187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8pPr>
            <a:lvl9pPr marL="6827642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3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3480" y="4381500"/>
            <a:ext cx="7254240" cy="104432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41080" y="4381500"/>
            <a:ext cx="7254240" cy="104432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74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5703" y="876304"/>
            <a:ext cx="14721840" cy="31813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5705" y="4034791"/>
            <a:ext cx="7220901" cy="1977389"/>
          </a:xfrm>
        </p:spPr>
        <p:txBody>
          <a:bodyPr anchor="b"/>
          <a:lstStyle>
            <a:lvl1pPr marL="0" indent="0">
              <a:buNone/>
              <a:defRPr sz="4480" b="1"/>
            </a:lvl1pPr>
            <a:lvl2pPr marL="853455" indent="0">
              <a:buNone/>
              <a:defRPr sz="3733" b="1"/>
            </a:lvl2pPr>
            <a:lvl3pPr marL="1706910" indent="0">
              <a:buNone/>
              <a:defRPr sz="3360" b="1"/>
            </a:lvl3pPr>
            <a:lvl4pPr marL="2560366" indent="0">
              <a:buNone/>
              <a:defRPr sz="2987" b="1"/>
            </a:lvl4pPr>
            <a:lvl5pPr marL="3413821" indent="0">
              <a:buNone/>
              <a:defRPr sz="2987" b="1"/>
            </a:lvl5pPr>
            <a:lvl6pPr marL="4267276" indent="0">
              <a:buNone/>
              <a:defRPr sz="2987" b="1"/>
            </a:lvl6pPr>
            <a:lvl7pPr marL="5120731" indent="0">
              <a:buNone/>
              <a:defRPr sz="2987" b="1"/>
            </a:lvl7pPr>
            <a:lvl8pPr marL="5974187" indent="0">
              <a:buNone/>
              <a:defRPr sz="2987" b="1"/>
            </a:lvl8pPr>
            <a:lvl9pPr marL="6827642" indent="0">
              <a:buNone/>
              <a:defRPr sz="298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5705" y="6012180"/>
            <a:ext cx="7220901" cy="88430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641081" y="4034791"/>
            <a:ext cx="7256463" cy="1977389"/>
          </a:xfrm>
        </p:spPr>
        <p:txBody>
          <a:bodyPr anchor="b"/>
          <a:lstStyle>
            <a:lvl1pPr marL="0" indent="0">
              <a:buNone/>
              <a:defRPr sz="4480" b="1"/>
            </a:lvl1pPr>
            <a:lvl2pPr marL="853455" indent="0">
              <a:buNone/>
              <a:defRPr sz="3733" b="1"/>
            </a:lvl2pPr>
            <a:lvl3pPr marL="1706910" indent="0">
              <a:buNone/>
              <a:defRPr sz="3360" b="1"/>
            </a:lvl3pPr>
            <a:lvl4pPr marL="2560366" indent="0">
              <a:buNone/>
              <a:defRPr sz="2987" b="1"/>
            </a:lvl4pPr>
            <a:lvl5pPr marL="3413821" indent="0">
              <a:buNone/>
              <a:defRPr sz="2987" b="1"/>
            </a:lvl5pPr>
            <a:lvl6pPr marL="4267276" indent="0">
              <a:buNone/>
              <a:defRPr sz="2987" b="1"/>
            </a:lvl6pPr>
            <a:lvl7pPr marL="5120731" indent="0">
              <a:buNone/>
              <a:defRPr sz="2987" b="1"/>
            </a:lvl7pPr>
            <a:lvl8pPr marL="5974187" indent="0">
              <a:buNone/>
              <a:defRPr sz="2987" b="1"/>
            </a:lvl8pPr>
            <a:lvl9pPr marL="6827642" indent="0">
              <a:buNone/>
              <a:defRPr sz="298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641081" y="6012180"/>
            <a:ext cx="7256463" cy="88430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21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780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200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5703" y="1097280"/>
            <a:ext cx="5505132" cy="3840480"/>
          </a:xfrm>
        </p:spPr>
        <p:txBody>
          <a:bodyPr anchor="b"/>
          <a:lstStyle>
            <a:lvl1pPr>
              <a:defRPr sz="59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6463" y="2369824"/>
            <a:ext cx="8641080" cy="11696700"/>
          </a:xfrm>
        </p:spPr>
        <p:txBody>
          <a:bodyPr/>
          <a:lstStyle>
            <a:lvl1pPr>
              <a:defRPr sz="5973"/>
            </a:lvl1pPr>
            <a:lvl2pPr>
              <a:defRPr sz="5227"/>
            </a:lvl2pPr>
            <a:lvl3pPr>
              <a:defRPr sz="4480"/>
            </a:lvl3pPr>
            <a:lvl4pPr>
              <a:defRPr sz="3733"/>
            </a:lvl4pPr>
            <a:lvl5pPr>
              <a:defRPr sz="3733"/>
            </a:lvl5pPr>
            <a:lvl6pPr>
              <a:defRPr sz="3733"/>
            </a:lvl6pPr>
            <a:lvl7pPr>
              <a:defRPr sz="3733"/>
            </a:lvl7pPr>
            <a:lvl8pPr>
              <a:defRPr sz="3733"/>
            </a:lvl8pPr>
            <a:lvl9pPr>
              <a:defRPr sz="37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5703" y="4937760"/>
            <a:ext cx="5505132" cy="9147811"/>
          </a:xfrm>
        </p:spPr>
        <p:txBody>
          <a:bodyPr/>
          <a:lstStyle>
            <a:lvl1pPr marL="0" indent="0">
              <a:buNone/>
              <a:defRPr sz="2987"/>
            </a:lvl1pPr>
            <a:lvl2pPr marL="853455" indent="0">
              <a:buNone/>
              <a:defRPr sz="2613"/>
            </a:lvl2pPr>
            <a:lvl3pPr marL="1706910" indent="0">
              <a:buNone/>
              <a:defRPr sz="2240"/>
            </a:lvl3pPr>
            <a:lvl4pPr marL="2560366" indent="0">
              <a:buNone/>
              <a:defRPr sz="1867"/>
            </a:lvl4pPr>
            <a:lvl5pPr marL="3413821" indent="0">
              <a:buNone/>
              <a:defRPr sz="1867"/>
            </a:lvl5pPr>
            <a:lvl6pPr marL="4267276" indent="0">
              <a:buNone/>
              <a:defRPr sz="1867"/>
            </a:lvl6pPr>
            <a:lvl7pPr marL="5120731" indent="0">
              <a:buNone/>
              <a:defRPr sz="1867"/>
            </a:lvl7pPr>
            <a:lvl8pPr marL="5974187" indent="0">
              <a:buNone/>
              <a:defRPr sz="1867"/>
            </a:lvl8pPr>
            <a:lvl9pPr marL="6827642" indent="0">
              <a:buNone/>
              <a:defRPr sz="186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329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5703" y="1097280"/>
            <a:ext cx="5505132" cy="3840480"/>
          </a:xfrm>
        </p:spPr>
        <p:txBody>
          <a:bodyPr anchor="b"/>
          <a:lstStyle>
            <a:lvl1pPr>
              <a:defRPr sz="59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256463" y="2369824"/>
            <a:ext cx="8641080" cy="11696700"/>
          </a:xfrm>
        </p:spPr>
        <p:txBody>
          <a:bodyPr anchor="t"/>
          <a:lstStyle>
            <a:lvl1pPr marL="0" indent="0">
              <a:buNone/>
              <a:defRPr sz="5973"/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5703" y="4937760"/>
            <a:ext cx="5505132" cy="9147811"/>
          </a:xfrm>
        </p:spPr>
        <p:txBody>
          <a:bodyPr/>
          <a:lstStyle>
            <a:lvl1pPr marL="0" indent="0">
              <a:buNone/>
              <a:defRPr sz="2987"/>
            </a:lvl1pPr>
            <a:lvl2pPr marL="853455" indent="0">
              <a:buNone/>
              <a:defRPr sz="2613"/>
            </a:lvl2pPr>
            <a:lvl3pPr marL="1706910" indent="0">
              <a:buNone/>
              <a:defRPr sz="2240"/>
            </a:lvl3pPr>
            <a:lvl4pPr marL="2560366" indent="0">
              <a:buNone/>
              <a:defRPr sz="1867"/>
            </a:lvl4pPr>
            <a:lvl5pPr marL="3413821" indent="0">
              <a:buNone/>
              <a:defRPr sz="1867"/>
            </a:lvl5pPr>
            <a:lvl6pPr marL="4267276" indent="0">
              <a:buNone/>
              <a:defRPr sz="1867"/>
            </a:lvl6pPr>
            <a:lvl7pPr marL="5120731" indent="0">
              <a:buNone/>
              <a:defRPr sz="1867"/>
            </a:lvl7pPr>
            <a:lvl8pPr marL="5974187" indent="0">
              <a:buNone/>
              <a:defRPr sz="1867"/>
            </a:lvl8pPr>
            <a:lvl9pPr marL="6827642" indent="0">
              <a:buNone/>
              <a:defRPr sz="186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63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3480" y="876304"/>
            <a:ext cx="147218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3480" y="4381500"/>
            <a:ext cx="147218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73480" y="15255244"/>
            <a:ext cx="38404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E4289-7490-498F-A838-4AAD4F6508D9}" type="datetimeFigureOut">
              <a:rPr lang="en-US" smtClean="0"/>
              <a:t>11/17/2023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54040" y="15255244"/>
            <a:ext cx="57607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54840" y="15255244"/>
            <a:ext cx="38404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56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1706910" rtl="0" eaLnBrk="1" latinLnBrk="0" hangingPunct="1">
        <a:lnSpc>
          <a:spcPct val="90000"/>
        </a:lnSpc>
        <a:spcBef>
          <a:spcPct val="0"/>
        </a:spcBef>
        <a:buNone/>
        <a:defRPr sz="8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6728" indent="-426728" algn="l" defTabSz="1706910" rtl="0" eaLnBrk="1" latinLnBrk="0" hangingPunct="1">
        <a:lnSpc>
          <a:spcPct val="90000"/>
        </a:lnSpc>
        <a:spcBef>
          <a:spcPts val="1867"/>
        </a:spcBef>
        <a:buFont typeface="Arial" panose="020B0604020202020204" pitchFamily="34" charset="0"/>
        <a:buChar char="•"/>
        <a:defRPr sz="5227" kern="1200">
          <a:solidFill>
            <a:schemeClr val="tx1"/>
          </a:solidFill>
          <a:latin typeface="+mn-lt"/>
          <a:ea typeface="+mn-ea"/>
          <a:cs typeface="+mn-cs"/>
        </a:defRPr>
      </a:lvl1pPr>
      <a:lvl2pPr marL="1280183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2pPr>
      <a:lvl3pPr marL="2133638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3pPr>
      <a:lvl4pPr marL="2987093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840549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69400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547459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640091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7254370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53455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70691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6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41382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26727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12073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5974187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6827642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18" Type="http://schemas.microsoft.com/office/2007/relationships/hdphoto" Target="../media/hdphoto7.wdp"/><Relationship Id="rId26" Type="http://schemas.microsoft.com/office/2007/relationships/hdphoto" Target="../media/hdphoto11.wdp"/><Relationship Id="rId39" Type="http://schemas.openxmlformats.org/officeDocument/2006/relationships/image" Target="../media/image20.png"/><Relationship Id="rId21" Type="http://schemas.openxmlformats.org/officeDocument/2006/relationships/image" Target="../media/image11.png"/><Relationship Id="rId34" Type="http://schemas.microsoft.com/office/2007/relationships/hdphoto" Target="../media/hdphoto15.wdp"/><Relationship Id="rId42" Type="http://schemas.openxmlformats.org/officeDocument/2006/relationships/image" Target="../media/image22.png"/><Relationship Id="rId47" Type="http://schemas.openxmlformats.org/officeDocument/2006/relationships/image" Target="../media/image27.png"/><Relationship Id="rId50" Type="http://schemas.openxmlformats.org/officeDocument/2006/relationships/image" Target="../media/image30.png"/><Relationship Id="rId55" Type="http://schemas.openxmlformats.org/officeDocument/2006/relationships/image" Target="../media/image35.png"/><Relationship Id="rId63" Type="http://schemas.openxmlformats.org/officeDocument/2006/relationships/image" Target="../media/image43.png"/><Relationship Id="rId68" Type="http://schemas.openxmlformats.org/officeDocument/2006/relationships/image" Target="../media/image48.png"/><Relationship Id="rId76" Type="http://schemas.openxmlformats.org/officeDocument/2006/relationships/image" Target="../media/image56.png"/><Relationship Id="rId7" Type="http://schemas.openxmlformats.org/officeDocument/2006/relationships/image" Target="../media/image4.png"/><Relationship Id="rId71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6" Type="http://schemas.microsoft.com/office/2007/relationships/hdphoto" Target="../media/hdphoto6.wdp"/><Relationship Id="rId29" Type="http://schemas.openxmlformats.org/officeDocument/2006/relationships/image" Target="../media/image15.png"/><Relationship Id="rId11" Type="http://schemas.openxmlformats.org/officeDocument/2006/relationships/image" Target="../media/image6.png"/><Relationship Id="rId24" Type="http://schemas.microsoft.com/office/2007/relationships/hdphoto" Target="../media/hdphoto10.wdp"/><Relationship Id="rId32" Type="http://schemas.microsoft.com/office/2007/relationships/hdphoto" Target="../media/hdphoto14.wdp"/><Relationship Id="rId37" Type="http://schemas.openxmlformats.org/officeDocument/2006/relationships/image" Target="../media/image19.png"/><Relationship Id="rId40" Type="http://schemas.microsoft.com/office/2007/relationships/hdphoto" Target="../media/hdphoto18.wdp"/><Relationship Id="rId45" Type="http://schemas.openxmlformats.org/officeDocument/2006/relationships/image" Target="../media/image25.png"/><Relationship Id="rId53" Type="http://schemas.openxmlformats.org/officeDocument/2006/relationships/image" Target="../media/image33.png"/><Relationship Id="rId58" Type="http://schemas.openxmlformats.org/officeDocument/2006/relationships/image" Target="../media/image38.png"/><Relationship Id="rId66" Type="http://schemas.openxmlformats.org/officeDocument/2006/relationships/image" Target="../media/image46.png"/><Relationship Id="rId74" Type="http://schemas.openxmlformats.org/officeDocument/2006/relationships/image" Target="../media/image54.png"/><Relationship Id="rId79" Type="http://schemas.openxmlformats.org/officeDocument/2006/relationships/image" Target="../media/image59.png"/><Relationship Id="rId5" Type="http://schemas.openxmlformats.org/officeDocument/2006/relationships/image" Target="../media/image3.png"/><Relationship Id="rId61" Type="http://schemas.openxmlformats.org/officeDocument/2006/relationships/image" Target="../media/image41.png"/><Relationship Id="rId10" Type="http://schemas.microsoft.com/office/2007/relationships/hdphoto" Target="../media/hdphoto3.wdp"/><Relationship Id="rId19" Type="http://schemas.openxmlformats.org/officeDocument/2006/relationships/image" Target="../media/image10.png"/><Relationship Id="rId31" Type="http://schemas.openxmlformats.org/officeDocument/2006/relationships/image" Target="../media/image16.png"/><Relationship Id="rId44" Type="http://schemas.openxmlformats.org/officeDocument/2006/relationships/image" Target="../media/image24.png"/><Relationship Id="rId52" Type="http://schemas.openxmlformats.org/officeDocument/2006/relationships/image" Target="../media/image32.png"/><Relationship Id="rId60" Type="http://schemas.openxmlformats.org/officeDocument/2006/relationships/image" Target="../media/image40.png"/><Relationship Id="rId65" Type="http://schemas.openxmlformats.org/officeDocument/2006/relationships/image" Target="../media/image45.png"/><Relationship Id="rId73" Type="http://schemas.openxmlformats.org/officeDocument/2006/relationships/image" Target="../media/image53.png"/><Relationship Id="rId78" Type="http://schemas.openxmlformats.org/officeDocument/2006/relationships/image" Target="../media/image58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microsoft.com/office/2007/relationships/hdphoto" Target="../media/hdphoto5.wdp"/><Relationship Id="rId22" Type="http://schemas.microsoft.com/office/2007/relationships/hdphoto" Target="../media/hdphoto9.wdp"/><Relationship Id="rId27" Type="http://schemas.openxmlformats.org/officeDocument/2006/relationships/image" Target="../media/image14.png"/><Relationship Id="rId30" Type="http://schemas.microsoft.com/office/2007/relationships/hdphoto" Target="../media/hdphoto13.wdp"/><Relationship Id="rId35" Type="http://schemas.openxmlformats.org/officeDocument/2006/relationships/image" Target="../media/image18.png"/><Relationship Id="rId43" Type="http://schemas.openxmlformats.org/officeDocument/2006/relationships/image" Target="../media/image23.png"/><Relationship Id="rId48" Type="http://schemas.openxmlformats.org/officeDocument/2006/relationships/image" Target="../media/image28.png"/><Relationship Id="rId56" Type="http://schemas.openxmlformats.org/officeDocument/2006/relationships/image" Target="../media/image36.png"/><Relationship Id="rId64" Type="http://schemas.openxmlformats.org/officeDocument/2006/relationships/image" Target="../media/image44.png"/><Relationship Id="rId69" Type="http://schemas.openxmlformats.org/officeDocument/2006/relationships/image" Target="../media/image49.png"/><Relationship Id="rId77" Type="http://schemas.openxmlformats.org/officeDocument/2006/relationships/image" Target="../media/image57.png"/><Relationship Id="rId8" Type="http://schemas.microsoft.com/office/2007/relationships/hdphoto" Target="../media/hdphoto2.wdp"/><Relationship Id="rId51" Type="http://schemas.openxmlformats.org/officeDocument/2006/relationships/image" Target="../media/image31.png"/><Relationship Id="rId72" Type="http://schemas.openxmlformats.org/officeDocument/2006/relationships/image" Target="../media/image52.png"/><Relationship Id="rId80" Type="http://schemas.openxmlformats.org/officeDocument/2006/relationships/image" Target="../media/image60.png"/><Relationship Id="rId3" Type="http://schemas.openxmlformats.org/officeDocument/2006/relationships/image" Target="../media/image1.png"/><Relationship Id="rId12" Type="http://schemas.microsoft.com/office/2007/relationships/hdphoto" Target="../media/hdphoto4.wdp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33" Type="http://schemas.openxmlformats.org/officeDocument/2006/relationships/image" Target="../media/image17.png"/><Relationship Id="rId38" Type="http://schemas.microsoft.com/office/2007/relationships/hdphoto" Target="../media/hdphoto17.wdp"/><Relationship Id="rId46" Type="http://schemas.openxmlformats.org/officeDocument/2006/relationships/image" Target="../media/image26.png"/><Relationship Id="rId59" Type="http://schemas.openxmlformats.org/officeDocument/2006/relationships/image" Target="../media/image39.png"/><Relationship Id="rId67" Type="http://schemas.openxmlformats.org/officeDocument/2006/relationships/image" Target="../media/image47.png"/><Relationship Id="rId20" Type="http://schemas.microsoft.com/office/2007/relationships/hdphoto" Target="../media/hdphoto8.wdp"/><Relationship Id="rId41" Type="http://schemas.openxmlformats.org/officeDocument/2006/relationships/image" Target="../media/image21.png"/><Relationship Id="rId54" Type="http://schemas.openxmlformats.org/officeDocument/2006/relationships/image" Target="../media/image34.png"/><Relationship Id="rId62" Type="http://schemas.openxmlformats.org/officeDocument/2006/relationships/image" Target="../media/image42.png"/><Relationship Id="rId70" Type="http://schemas.openxmlformats.org/officeDocument/2006/relationships/image" Target="../media/image50.png"/><Relationship Id="rId75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28" Type="http://schemas.microsoft.com/office/2007/relationships/hdphoto" Target="../media/hdphoto12.wdp"/><Relationship Id="rId36" Type="http://schemas.microsoft.com/office/2007/relationships/hdphoto" Target="../media/hdphoto16.wdp"/><Relationship Id="rId49" Type="http://schemas.openxmlformats.org/officeDocument/2006/relationships/image" Target="../media/image29.png"/><Relationship Id="rId57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26" Type="http://schemas.openxmlformats.org/officeDocument/2006/relationships/image" Target="../media/image84.png"/><Relationship Id="rId39" Type="http://schemas.openxmlformats.org/officeDocument/2006/relationships/image" Target="../media/image97.png"/><Relationship Id="rId21" Type="http://schemas.openxmlformats.org/officeDocument/2006/relationships/image" Target="../media/image79.png"/><Relationship Id="rId34" Type="http://schemas.openxmlformats.org/officeDocument/2006/relationships/image" Target="../media/image92.png"/><Relationship Id="rId42" Type="http://schemas.openxmlformats.org/officeDocument/2006/relationships/image" Target="../media/image100.png"/><Relationship Id="rId47" Type="http://schemas.openxmlformats.org/officeDocument/2006/relationships/image" Target="../media/image105.png"/><Relationship Id="rId50" Type="http://schemas.openxmlformats.org/officeDocument/2006/relationships/image" Target="../media/image108.png"/><Relationship Id="rId55" Type="http://schemas.openxmlformats.org/officeDocument/2006/relationships/image" Target="../media/image113.png"/><Relationship Id="rId63" Type="http://schemas.openxmlformats.org/officeDocument/2006/relationships/image" Target="../media/image121.png"/><Relationship Id="rId68" Type="http://schemas.openxmlformats.org/officeDocument/2006/relationships/image" Target="../media/image126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74.png"/><Relationship Id="rId29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24" Type="http://schemas.openxmlformats.org/officeDocument/2006/relationships/image" Target="../media/image82.png"/><Relationship Id="rId32" Type="http://schemas.openxmlformats.org/officeDocument/2006/relationships/image" Target="../media/image90.png"/><Relationship Id="rId37" Type="http://schemas.openxmlformats.org/officeDocument/2006/relationships/image" Target="../media/image95.png"/><Relationship Id="rId40" Type="http://schemas.openxmlformats.org/officeDocument/2006/relationships/image" Target="../media/image98.png"/><Relationship Id="rId45" Type="http://schemas.openxmlformats.org/officeDocument/2006/relationships/image" Target="../media/image103.png"/><Relationship Id="rId53" Type="http://schemas.openxmlformats.org/officeDocument/2006/relationships/image" Target="../media/image111.png"/><Relationship Id="rId58" Type="http://schemas.openxmlformats.org/officeDocument/2006/relationships/image" Target="../media/image116.png"/><Relationship Id="rId66" Type="http://schemas.openxmlformats.org/officeDocument/2006/relationships/image" Target="../media/image124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23" Type="http://schemas.openxmlformats.org/officeDocument/2006/relationships/image" Target="../media/image81.png"/><Relationship Id="rId28" Type="http://schemas.openxmlformats.org/officeDocument/2006/relationships/image" Target="../media/image86.png"/><Relationship Id="rId36" Type="http://schemas.openxmlformats.org/officeDocument/2006/relationships/image" Target="../media/image94.png"/><Relationship Id="rId49" Type="http://schemas.openxmlformats.org/officeDocument/2006/relationships/image" Target="../media/image107.png"/><Relationship Id="rId57" Type="http://schemas.openxmlformats.org/officeDocument/2006/relationships/image" Target="../media/image115.png"/><Relationship Id="rId61" Type="http://schemas.openxmlformats.org/officeDocument/2006/relationships/image" Target="../media/image119.png"/><Relationship Id="rId10" Type="http://schemas.openxmlformats.org/officeDocument/2006/relationships/image" Target="../media/image68.png"/><Relationship Id="rId19" Type="http://schemas.openxmlformats.org/officeDocument/2006/relationships/image" Target="../media/image77.png"/><Relationship Id="rId31" Type="http://schemas.openxmlformats.org/officeDocument/2006/relationships/image" Target="../media/image89.png"/><Relationship Id="rId44" Type="http://schemas.openxmlformats.org/officeDocument/2006/relationships/image" Target="../media/image102.png"/><Relationship Id="rId52" Type="http://schemas.openxmlformats.org/officeDocument/2006/relationships/image" Target="../media/image110.png"/><Relationship Id="rId60" Type="http://schemas.openxmlformats.org/officeDocument/2006/relationships/image" Target="../media/image118.png"/><Relationship Id="rId65" Type="http://schemas.openxmlformats.org/officeDocument/2006/relationships/image" Target="../media/image123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Relationship Id="rId22" Type="http://schemas.openxmlformats.org/officeDocument/2006/relationships/image" Target="../media/image80.png"/><Relationship Id="rId27" Type="http://schemas.openxmlformats.org/officeDocument/2006/relationships/image" Target="../media/image85.png"/><Relationship Id="rId30" Type="http://schemas.openxmlformats.org/officeDocument/2006/relationships/image" Target="../media/image88.png"/><Relationship Id="rId35" Type="http://schemas.openxmlformats.org/officeDocument/2006/relationships/image" Target="../media/image93.png"/><Relationship Id="rId43" Type="http://schemas.openxmlformats.org/officeDocument/2006/relationships/image" Target="../media/image101.png"/><Relationship Id="rId48" Type="http://schemas.openxmlformats.org/officeDocument/2006/relationships/image" Target="../media/image106.png"/><Relationship Id="rId56" Type="http://schemas.openxmlformats.org/officeDocument/2006/relationships/image" Target="../media/image114.png"/><Relationship Id="rId64" Type="http://schemas.openxmlformats.org/officeDocument/2006/relationships/image" Target="../media/image122.png"/><Relationship Id="rId8" Type="http://schemas.openxmlformats.org/officeDocument/2006/relationships/image" Target="../media/image66.png"/><Relationship Id="rId51" Type="http://schemas.openxmlformats.org/officeDocument/2006/relationships/image" Target="../media/image109.png"/><Relationship Id="rId3" Type="http://schemas.openxmlformats.org/officeDocument/2006/relationships/image" Target="../media/image61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5" Type="http://schemas.openxmlformats.org/officeDocument/2006/relationships/image" Target="../media/image83.png"/><Relationship Id="rId33" Type="http://schemas.openxmlformats.org/officeDocument/2006/relationships/image" Target="../media/image91.png"/><Relationship Id="rId38" Type="http://schemas.openxmlformats.org/officeDocument/2006/relationships/image" Target="../media/image96.png"/><Relationship Id="rId46" Type="http://schemas.openxmlformats.org/officeDocument/2006/relationships/image" Target="../media/image104.png"/><Relationship Id="rId59" Type="http://schemas.openxmlformats.org/officeDocument/2006/relationships/image" Target="../media/image117.png"/><Relationship Id="rId67" Type="http://schemas.openxmlformats.org/officeDocument/2006/relationships/image" Target="../media/image125.png"/><Relationship Id="rId20" Type="http://schemas.openxmlformats.org/officeDocument/2006/relationships/image" Target="../media/image78.png"/><Relationship Id="rId41" Type="http://schemas.openxmlformats.org/officeDocument/2006/relationships/image" Target="../media/image99.png"/><Relationship Id="rId54" Type="http://schemas.openxmlformats.org/officeDocument/2006/relationships/image" Target="../media/image112.png"/><Relationship Id="rId62" Type="http://schemas.openxmlformats.org/officeDocument/2006/relationships/image" Target="../media/image1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26" Type="http://schemas.openxmlformats.org/officeDocument/2006/relationships/image" Target="../media/image150.png"/><Relationship Id="rId39" Type="http://schemas.openxmlformats.org/officeDocument/2006/relationships/image" Target="../media/image163.png"/><Relationship Id="rId3" Type="http://schemas.openxmlformats.org/officeDocument/2006/relationships/image" Target="../media/image127.png"/><Relationship Id="rId21" Type="http://schemas.openxmlformats.org/officeDocument/2006/relationships/image" Target="../media/image145.png"/><Relationship Id="rId34" Type="http://schemas.openxmlformats.org/officeDocument/2006/relationships/image" Target="../media/image158.png"/><Relationship Id="rId42" Type="http://schemas.openxmlformats.org/officeDocument/2006/relationships/image" Target="../media/image166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5" Type="http://schemas.openxmlformats.org/officeDocument/2006/relationships/image" Target="../media/image149.png"/><Relationship Id="rId33" Type="http://schemas.openxmlformats.org/officeDocument/2006/relationships/image" Target="../media/image157.png"/><Relationship Id="rId38" Type="http://schemas.openxmlformats.org/officeDocument/2006/relationships/image" Target="../media/image16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0.png"/><Relationship Id="rId20" Type="http://schemas.openxmlformats.org/officeDocument/2006/relationships/image" Target="../media/image144.png"/><Relationship Id="rId29" Type="http://schemas.openxmlformats.org/officeDocument/2006/relationships/image" Target="../media/image153.png"/><Relationship Id="rId41" Type="http://schemas.openxmlformats.org/officeDocument/2006/relationships/image" Target="../media/image1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24" Type="http://schemas.openxmlformats.org/officeDocument/2006/relationships/image" Target="../media/image148.png"/><Relationship Id="rId32" Type="http://schemas.openxmlformats.org/officeDocument/2006/relationships/image" Target="../media/image156.png"/><Relationship Id="rId37" Type="http://schemas.openxmlformats.org/officeDocument/2006/relationships/image" Target="../media/image161.png"/><Relationship Id="rId40" Type="http://schemas.openxmlformats.org/officeDocument/2006/relationships/image" Target="../media/image164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23" Type="http://schemas.openxmlformats.org/officeDocument/2006/relationships/image" Target="../media/image147.png"/><Relationship Id="rId28" Type="http://schemas.openxmlformats.org/officeDocument/2006/relationships/image" Target="../media/image152.png"/><Relationship Id="rId36" Type="http://schemas.openxmlformats.org/officeDocument/2006/relationships/image" Target="../media/image160.png"/><Relationship Id="rId10" Type="http://schemas.openxmlformats.org/officeDocument/2006/relationships/image" Target="../media/image134.png"/><Relationship Id="rId19" Type="http://schemas.openxmlformats.org/officeDocument/2006/relationships/image" Target="../media/image143.png"/><Relationship Id="rId31" Type="http://schemas.openxmlformats.org/officeDocument/2006/relationships/image" Target="../media/image155.png"/><Relationship Id="rId44" Type="http://schemas.openxmlformats.org/officeDocument/2006/relationships/image" Target="../media/image168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Relationship Id="rId22" Type="http://schemas.openxmlformats.org/officeDocument/2006/relationships/image" Target="../media/image146.png"/><Relationship Id="rId27" Type="http://schemas.openxmlformats.org/officeDocument/2006/relationships/image" Target="../media/image151.png"/><Relationship Id="rId30" Type="http://schemas.openxmlformats.org/officeDocument/2006/relationships/image" Target="../media/image154.png"/><Relationship Id="rId35" Type="http://schemas.openxmlformats.org/officeDocument/2006/relationships/image" Target="../media/image159.png"/><Relationship Id="rId43" Type="http://schemas.openxmlformats.org/officeDocument/2006/relationships/image" Target="../media/image1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>
            <a:extLst>
              <a:ext uri="{FF2B5EF4-FFF2-40B4-BE49-F238E27FC236}">
                <a16:creationId xmlns:a16="http://schemas.microsoft.com/office/drawing/2014/main" id="{48E770B0-1C72-411A-BAD2-EDFE31D24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3194" y="2582886"/>
            <a:ext cx="545788" cy="3247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CFC8CFF-F4F5-43EB-A005-E0636EF04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3999" y="877034"/>
            <a:ext cx="584170" cy="4176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33211" y="232605"/>
            <a:ext cx="9848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Alcohol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829390" y="722944"/>
            <a:ext cx="154665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63516" y="1292308"/>
            <a:ext cx="914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Methanol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OH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3569" y="2466043"/>
            <a:ext cx="754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Ethanol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OH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71216" y="3744831"/>
            <a:ext cx="10990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Vinylalcohol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3</a:t>
            </a:r>
            <a:r>
              <a:rPr lang="en-US" sz="1400" b="1" dirty="0"/>
              <a:t>OH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91132" y="4774779"/>
            <a:ext cx="1259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Ethyleneglycol</a:t>
            </a:r>
            <a:endParaRPr lang="en-US" sz="1400" b="1" dirty="0"/>
          </a:p>
          <a:p>
            <a:pPr algn="ctr"/>
            <a:r>
              <a:rPr lang="en-US" sz="1400" b="1" dirty="0"/>
              <a:t>OHCH</a:t>
            </a:r>
            <a:r>
              <a:rPr lang="en-US" sz="1400" b="1" baseline="-25000" dirty="0"/>
              <a:t>2</a:t>
            </a:r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OH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37303" y="5735060"/>
            <a:ext cx="1566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Methoxymethanol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OCH</a:t>
            </a:r>
            <a:r>
              <a:rPr lang="en-US" sz="1400" b="1" baseline="-25000" dirty="0"/>
              <a:t>2</a:t>
            </a:r>
            <a:r>
              <a:rPr lang="en-US" sz="1400" b="1" dirty="0"/>
              <a:t>OH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85261" y="1343108"/>
            <a:ext cx="12512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Formaldehyde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11296" y="3636099"/>
            <a:ext cx="1199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Acetaldehyde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CHO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84612" y="7204020"/>
            <a:ext cx="8525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Propanal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CHO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83811" y="5979986"/>
            <a:ext cx="854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Propenal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3</a:t>
            </a:r>
            <a:r>
              <a:rPr lang="en-US" sz="1400" b="1" dirty="0"/>
              <a:t>CHO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86695" y="4757360"/>
            <a:ext cx="848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Propynal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2</a:t>
            </a:r>
            <a:r>
              <a:rPr lang="en-US" sz="1400" b="1" dirty="0"/>
              <a:t>CHO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97314" y="5562764"/>
            <a:ext cx="13968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Cyclopropenone</a:t>
            </a:r>
            <a:endParaRPr lang="en-US" sz="1400" b="1" dirty="0"/>
          </a:p>
          <a:p>
            <a:pPr algn="ctr"/>
            <a:r>
              <a:rPr lang="en-US" sz="1400" b="1" i="1" dirty="0"/>
              <a:t>c</a:t>
            </a:r>
            <a:r>
              <a:rPr lang="en-US" sz="1400" b="1" dirty="0"/>
              <a:t>-C</a:t>
            </a:r>
            <a:r>
              <a:rPr lang="en-US" sz="1400" b="1" baseline="-25000" dirty="0"/>
              <a:t>3</a:t>
            </a:r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(O)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975071" y="1292308"/>
            <a:ext cx="10352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Formic acid</a:t>
            </a:r>
          </a:p>
          <a:p>
            <a:pPr algn="ctr"/>
            <a:r>
              <a:rPr lang="en-US" sz="1400" b="1" dirty="0"/>
              <a:t>HCOOH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000236" y="2465887"/>
            <a:ext cx="984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Acetic acid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COOH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36309" t="18788" r="16310" b="24209"/>
          <a:stretch/>
        </p:blipFill>
        <p:spPr>
          <a:xfrm>
            <a:off x="7111958" y="860030"/>
            <a:ext cx="761510" cy="51532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34167" t="20341" r="22103" b="21246"/>
          <a:stretch/>
        </p:blipFill>
        <p:spPr>
          <a:xfrm>
            <a:off x="7051650" y="1794483"/>
            <a:ext cx="882124" cy="662794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8146060" y="1405012"/>
            <a:ext cx="1595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/>
              <a:t>cis</a:t>
            </a:r>
            <a:r>
              <a:rPr lang="en-US" sz="1400" b="1" dirty="0"/>
              <a:t>-Methyl formate</a:t>
            </a:r>
          </a:p>
          <a:p>
            <a:pPr algn="ctr"/>
            <a:r>
              <a:rPr lang="en-US" sz="1400" b="1" dirty="0"/>
              <a:t>HCOOCH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8347941" y="3593840"/>
            <a:ext cx="11917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Ethyl formate</a:t>
            </a:r>
          </a:p>
          <a:p>
            <a:pPr algn="ctr"/>
            <a:r>
              <a:rPr lang="en-US" sz="1400" b="1" dirty="0"/>
              <a:t>HCOOC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endParaRPr lang="en-US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8291263" y="4827786"/>
            <a:ext cx="1305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Methyl acetate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COOCH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10104570" y="1392307"/>
            <a:ext cx="10352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Formamide</a:t>
            </a:r>
            <a:endParaRPr lang="en-US" sz="1400" b="1" dirty="0"/>
          </a:p>
          <a:p>
            <a:pPr algn="ctr"/>
            <a:r>
              <a:rPr lang="en-US" sz="1400" b="1" dirty="0"/>
              <a:t>HCONH</a:t>
            </a:r>
            <a:r>
              <a:rPr lang="en-US" sz="1400" b="1" baseline="-25000" dirty="0"/>
              <a:t>2</a:t>
            </a:r>
            <a:endParaRPr lang="en-US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10130594" y="2597948"/>
            <a:ext cx="983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Acetamide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CONH</a:t>
            </a:r>
            <a:r>
              <a:rPr lang="en-US" sz="1400" b="1" baseline="-25000" dirty="0"/>
              <a:t>2</a:t>
            </a:r>
            <a:endParaRPr lang="en-US" sz="1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10128999" y="3900012"/>
            <a:ext cx="986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Urea</a:t>
            </a:r>
          </a:p>
          <a:p>
            <a:pPr algn="ctr"/>
            <a:r>
              <a:rPr lang="en-US" sz="1400" b="1" dirty="0"/>
              <a:t>NH</a:t>
            </a:r>
            <a:r>
              <a:rPr lang="en-US" sz="1400" b="1" baseline="-25000" dirty="0"/>
              <a:t>2</a:t>
            </a:r>
            <a:r>
              <a:rPr lang="en-US" sz="1400" b="1" dirty="0"/>
              <a:t>CONH</a:t>
            </a:r>
            <a:r>
              <a:rPr lang="en-US" sz="1400" b="1" baseline="-25000" dirty="0"/>
              <a:t>2</a:t>
            </a:r>
            <a:endParaRPr lang="en-US" sz="1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9767934" y="5205971"/>
            <a:ext cx="1708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/>
              <a:t>N-</a:t>
            </a:r>
            <a:r>
              <a:rPr lang="en-US" sz="1400" b="1" i="1" dirty="0" err="1"/>
              <a:t>Methylformamide</a:t>
            </a:r>
            <a:endParaRPr lang="en-US" sz="1400" b="1" i="1" dirty="0"/>
          </a:p>
          <a:p>
            <a:pPr algn="ctr"/>
            <a:r>
              <a:rPr lang="en-US" sz="1400" b="1" i="1" dirty="0"/>
              <a:t>HCONHCH</a:t>
            </a:r>
            <a:r>
              <a:rPr lang="en-US" sz="1400" b="1" i="1" baseline="-25000" dirty="0"/>
              <a:t>3</a:t>
            </a:r>
            <a:endParaRPr lang="en-US" sz="1400" b="1" i="1" dirty="0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29087" t="16107" r="9167" b="16732"/>
          <a:stretch/>
        </p:blipFill>
        <p:spPr>
          <a:xfrm>
            <a:off x="8483042" y="846553"/>
            <a:ext cx="921540" cy="56382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25753" t="23445" r="3215" b="20823"/>
          <a:stretch/>
        </p:blipFill>
        <p:spPr>
          <a:xfrm>
            <a:off x="8394600" y="3120553"/>
            <a:ext cx="1098414" cy="484774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32188" t="17924" r="19583" b="28187"/>
          <a:stretch/>
        </p:blipFill>
        <p:spPr>
          <a:xfrm>
            <a:off x="8403831" y="4199246"/>
            <a:ext cx="1079960" cy="67876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27977" t="11593" r="23611" b="16590"/>
          <a:stretch/>
        </p:blipFill>
        <p:spPr>
          <a:xfrm>
            <a:off x="10267585" y="826992"/>
            <a:ext cx="709230" cy="5918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37421" t="16813" r="20119" b="23363"/>
          <a:stretch/>
        </p:blipFill>
        <p:spPr>
          <a:xfrm>
            <a:off x="10166832" y="1921328"/>
            <a:ext cx="910740" cy="72178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31786" t="13568" r="20040" b="20118"/>
          <a:stretch/>
        </p:blipFill>
        <p:spPr>
          <a:xfrm>
            <a:off x="10130276" y="3158592"/>
            <a:ext cx="983850" cy="76179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45437" t="25279" r="12182" b="23645"/>
          <a:stretch/>
        </p:blipFill>
        <p:spPr>
          <a:xfrm>
            <a:off x="10131648" y="4576277"/>
            <a:ext cx="981104" cy="66509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48230" t="36443" r="18229" b="24112"/>
          <a:stretch/>
        </p:blipFill>
        <p:spPr>
          <a:xfrm>
            <a:off x="11600205" y="819084"/>
            <a:ext cx="899492" cy="595004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11388781" y="1387100"/>
            <a:ext cx="1322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Glycolaldehyde</a:t>
            </a:r>
            <a:endParaRPr lang="en-US" sz="1400" b="1" dirty="0"/>
          </a:p>
          <a:p>
            <a:pPr algn="ctr"/>
            <a:r>
              <a:rPr lang="en-US" sz="1400" b="1" dirty="0"/>
              <a:t>HCOCH</a:t>
            </a:r>
            <a:r>
              <a:rPr lang="en-US" sz="1400" b="1" baseline="-25000" dirty="0"/>
              <a:t>2</a:t>
            </a:r>
            <a:r>
              <a:rPr lang="en-US" sz="1400" b="1" dirty="0"/>
              <a:t>OH</a:t>
            </a: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30516" t="27959" r="13295" b="21106"/>
          <a:stretch/>
        </p:blipFill>
        <p:spPr>
          <a:xfrm>
            <a:off x="13230827" y="892760"/>
            <a:ext cx="897692" cy="457720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3027531" y="1310160"/>
            <a:ext cx="1304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Dimethyl ether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OCH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12687889" y="2518656"/>
            <a:ext cx="1983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/>
              <a:t>trans-Ethyl methyl ether</a:t>
            </a:r>
          </a:p>
          <a:p>
            <a:pPr algn="ctr"/>
            <a:r>
              <a:rPr lang="en-US" sz="1400" b="1" i="1" dirty="0"/>
              <a:t>C</a:t>
            </a:r>
            <a:r>
              <a:rPr lang="en-US" sz="1400" b="1" i="1" baseline="-25000" dirty="0"/>
              <a:t>2</a:t>
            </a:r>
            <a:r>
              <a:rPr lang="en-US" sz="1400" b="1" i="1" dirty="0"/>
              <a:t>H</a:t>
            </a:r>
            <a:r>
              <a:rPr lang="en-US" sz="1400" b="1" i="1" baseline="-25000" dirty="0"/>
              <a:t>5</a:t>
            </a:r>
            <a:r>
              <a:rPr lang="en-US" sz="1400" b="1" i="1" dirty="0"/>
              <a:t>OCH</a:t>
            </a:r>
            <a:r>
              <a:rPr lang="en-US" sz="1400" b="1" i="1" baseline="-25000" dirty="0"/>
              <a:t>3</a:t>
            </a:r>
            <a:endParaRPr lang="en-US" sz="1400" b="1" i="1" dirty="0"/>
          </a:p>
        </p:txBody>
      </p:sp>
      <p:sp>
        <p:nvSpPr>
          <p:cNvPr id="60" name="TextBox 59"/>
          <p:cNvSpPr txBox="1"/>
          <p:nvPr/>
        </p:nvSpPr>
        <p:spPr>
          <a:xfrm>
            <a:off x="5543850" y="3369024"/>
            <a:ext cx="703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Ketene</a:t>
            </a:r>
          </a:p>
          <a:p>
            <a:pPr algn="ctr"/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O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4697869" y="11004308"/>
            <a:ext cx="12764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Ethylene oxide</a:t>
            </a:r>
          </a:p>
          <a:p>
            <a:pPr algn="ctr"/>
            <a:r>
              <a:rPr lang="en-US" sz="1400" b="1" i="1" dirty="0"/>
              <a:t>c</a:t>
            </a:r>
            <a:r>
              <a:rPr lang="en-US" sz="1400" b="1" dirty="0"/>
              <a:t>-C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4</a:t>
            </a:r>
            <a:r>
              <a:rPr lang="en-US" sz="1400" b="1" dirty="0"/>
              <a:t>O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4562383" y="8851587"/>
            <a:ext cx="1547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Methyl isocyanate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NCO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4415380" y="5337842"/>
            <a:ext cx="1841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1-Oxo-2,4-pentadiynyl</a:t>
            </a:r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5</a:t>
            </a:r>
            <a:r>
              <a:rPr lang="en-US" sz="1400" b="1" dirty="0"/>
              <a:t>O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4371652" y="6076012"/>
            <a:ext cx="1928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1-Oxo-2,4,6-hexatriynyl</a:t>
            </a:r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7</a:t>
            </a:r>
            <a:r>
              <a:rPr lang="en-US" sz="1400" b="1" dirty="0"/>
              <a:t>O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30278" t="22457" r="12579" b="23927"/>
          <a:stretch/>
        </p:blipFill>
        <p:spPr>
          <a:xfrm>
            <a:off x="13038327" y="1857954"/>
            <a:ext cx="1282664" cy="67696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38854" t="25517" r="20000" b="19298"/>
          <a:stretch/>
        </p:blipFill>
        <p:spPr>
          <a:xfrm>
            <a:off x="14965850" y="10493348"/>
            <a:ext cx="740484" cy="558642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26250" t="26073" r="7500" b="18187"/>
          <a:stretch/>
        </p:blipFill>
        <p:spPr>
          <a:xfrm>
            <a:off x="14790006" y="8338137"/>
            <a:ext cx="1092172" cy="516892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23611" t="14133" r="21071" b="8548"/>
          <a:stretch/>
        </p:blipFill>
        <p:spPr>
          <a:xfrm>
            <a:off x="14862361" y="11505612"/>
            <a:ext cx="947434" cy="744896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36145" t="14406" r="26250" b="28187"/>
          <a:stretch/>
        </p:blipFill>
        <p:spPr>
          <a:xfrm>
            <a:off x="15057197" y="7436470"/>
            <a:ext cx="557770" cy="478972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14643589" y="12189951"/>
            <a:ext cx="1384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Propylene oxide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CHCH</a:t>
            </a:r>
            <a:r>
              <a:rPr lang="en-US" sz="1400" b="1" baseline="-25000" dirty="0"/>
              <a:t>2</a:t>
            </a:r>
            <a:r>
              <a:rPr lang="en-US" sz="1400" b="1" dirty="0"/>
              <a:t>O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428256" y="9086567"/>
            <a:ext cx="1184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Glycolonitrile</a:t>
            </a:r>
            <a:endParaRPr lang="en-US" sz="1400" b="1" dirty="0"/>
          </a:p>
          <a:p>
            <a:pPr algn="ctr"/>
            <a:r>
              <a:rPr lang="en-US" sz="1400" b="1" dirty="0"/>
              <a:t>OHCH</a:t>
            </a:r>
            <a:r>
              <a:rPr lang="en-US" sz="1400" b="1" baseline="-25000" dirty="0"/>
              <a:t>2</a:t>
            </a:r>
            <a:r>
              <a:rPr lang="en-US" sz="1400" b="1" dirty="0"/>
              <a:t>CN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3169654" y="8311729"/>
            <a:ext cx="1682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Cyanoformaldehyde</a:t>
            </a:r>
          </a:p>
          <a:p>
            <a:pPr algn="ctr"/>
            <a:r>
              <a:rPr lang="en-US" sz="1400" b="1" dirty="0"/>
              <a:t>CHOCN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200165" y="9618300"/>
            <a:ext cx="1391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Hydroxyacetone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COCH</a:t>
            </a:r>
            <a:r>
              <a:rPr lang="en-US" sz="1400" b="1" baseline="-25000" dirty="0"/>
              <a:t>2</a:t>
            </a:r>
            <a:r>
              <a:rPr lang="en-US" sz="1400" b="1" dirty="0"/>
              <a:t>OH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4911928" y="7849280"/>
            <a:ext cx="848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Methoxy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O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525448" y="2387688"/>
            <a:ext cx="740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Ketenyl</a:t>
            </a:r>
            <a:endParaRPr lang="en-US" sz="1400" b="1" dirty="0"/>
          </a:p>
          <a:p>
            <a:pPr algn="ctr"/>
            <a:r>
              <a:rPr lang="en-US" sz="1400" b="1" dirty="0"/>
              <a:t>HCCO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26575" y="8242366"/>
            <a:ext cx="938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Acetone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COCH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 l="14881" t="35861" r="1548" b="47208"/>
          <a:stretch/>
        </p:blipFill>
        <p:spPr>
          <a:xfrm>
            <a:off x="14543154" y="5200317"/>
            <a:ext cx="1585864" cy="1807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sharpenSoften amount="4000"/>
                    </a14:imgEffect>
                  </a14:imgLayer>
                </a14:imgProps>
              </a:ext>
            </a:extLst>
          </a:blip>
          <a:srcRect l="20625" t="39961" r="6250" b="48557"/>
          <a:stretch/>
        </p:blipFill>
        <p:spPr>
          <a:xfrm>
            <a:off x="14237147" y="5927362"/>
            <a:ext cx="2197862" cy="1941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BAD2D3-74B1-4B71-9AF3-10DAC435E2D8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7051448" y="4074870"/>
            <a:ext cx="882518" cy="365014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C8DC1ABC-8B6C-4DDA-9FD8-523B051EFD4D}"/>
              </a:ext>
            </a:extLst>
          </p:cNvPr>
          <p:cNvSpPr txBox="1"/>
          <p:nvPr/>
        </p:nvSpPr>
        <p:spPr>
          <a:xfrm>
            <a:off x="6888768" y="4366913"/>
            <a:ext cx="1207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Isocyanic acid</a:t>
            </a:r>
          </a:p>
          <a:p>
            <a:pPr algn="ctr"/>
            <a:r>
              <a:rPr lang="en-US" sz="1400" b="1" dirty="0"/>
              <a:t>HNCO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EB93CD6-AE29-4D1D-8CBD-114CD3FA8BE4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6980388" y="5029274"/>
            <a:ext cx="1024650" cy="196210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E4E26828-D9AA-4139-A776-B0A475C4287E}"/>
              </a:ext>
            </a:extLst>
          </p:cNvPr>
          <p:cNvSpPr txBox="1"/>
          <p:nvPr/>
        </p:nvSpPr>
        <p:spPr>
          <a:xfrm>
            <a:off x="6913065" y="5255044"/>
            <a:ext cx="1159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Fulminic acid</a:t>
            </a:r>
          </a:p>
          <a:p>
            <a:pPr algn="ctr"/>
            <a:r>
              <a:rPr lang="en-US" sz="1400" b="1" dirty="0"/>
              <a:t>HCNO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6E905A6-16C3-46B3-B632-74BB8CC64922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7066159" y="3111094"/>
            <a:ext cx="853108" cy="365790"/>
          </a:xfrm>
          <a:prstGeom prst="rect">
            <a:avLst/>
          </a:prstGeom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id="{4D3DF2BA-672F-41A5-BC54-B63BDE846EEA}"/>
              </a:ext>
            </a:extLst>
          </p:cNvPr>
          <p:cNvSpPr txBox="1"/>
          <p:nvPr/>
        </p:nvSpPr>
        <p:spPr>
          <a:xfrm>
            <a:off x="6987348" y="3393716"/>
            <a:ext cx="1010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Cyanic acid</a:t>
            </a:r>
          </a:p>
          <a:p>
            <a:pPr algn="ctr"/>
            <a:r>
              <a:rPr lang="en-US" sz="1400" b="1" dirty="0"/>
              <a:t>HOCN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51E54E36-BF07-4C18-94A3-7B4FF11CC96F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7059493" y="5833125"/>
            <a:ext cx="866440" cy="546456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EA92543B-06BE-4CC5-9A26-6D44A899EE14}"/>
              </a:ext>
            </a:extLst>
          </p:cNvPr>
          <p:cNvSpPr txBox="1"/>
          <p:nvPr/>
        </p:nvSpPr>
        <p:spPr>
          <a:xfrm>
            <a:off x="6888218" y="6307915"/>
            <a:ext cx="120898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/>
              <a:t>N-Protonated</a:t>
            </a:r>
          </a:p>
          <a:p>
            <a:pPr algn="ctr"/>
            <a:r>
              <a:rPr lang="en-US" sz="1400" b="1" i="1" dirty="0"/>
              <a:t>isocyanic acid</a:t>
            </a:r>
          </a:p>
          <a:p>
            <a:pPr algn="ctr"/>
            <a:r>
              <a:rPr lang="en-US" sz="1400" b="1" i="1" dirty="0"/>
              <a:t>NH</a:t>
            </a:r>
            <a:r>
              <a:rPr lang="en-US" sz="1400" b="1" i="1" baseline="-25000" dirty="0"/>
              <a:t>2</a:t>
            </a:r>
            <a:r>
              <a:rPr lang="en-US" sz="1400" b="1" i="1" dirty="0"/>
              <a:t>CO</a:t>
            </a:r>
            <a:r>
              <a:rPr lang="en-US" sz="1400" b="1" i="1" baseline="30000" dirty="0"/>
              <a:t>+</a:t>
            </a:r>
            <a:endParaRPr lang="en-US" sz="1400" b="1" i="1" dirty="0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A8E93BCC-0D06-444D-9377-F8E2D2CE2C0B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1366096" y="9605518"/>
            <a:ext cx="1309258" cy="723576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2C6C59E3-BE31-4030-9DCE-B9FF50849E9E}"/>
              </a:ext>
            </a:extLst>
          </p:cNvPr>
          <p:cNvSpPr txBox="1"/>
          <p:nvPr/>
        </p:nvSpPr>
        <p:spPr>
          <a:xfrm>
            <a:off x="1394594" y="10245215"/>
            <a:ext cx="1252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Ethanolamine</a:t>
            </a:r>
          </a:p>
          <a:p>
            <a:pPr algn="ctr"/>
            <a:r>
              <a:rPr lang="en-US" sz="1400" b="1" dirty="0"/>
              <a:t>OHCH</a:t>
            </a:r>
            <a:r>
              <a:rPr lang="en-US" sz="1400" b="1" baseline="-25000" dirty="0"/>
              <a:t>2</a:t>
            </a:r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NH</a:t>
            </a:r>
            <a:r>
              <a:rPr lang="en-US" sz="1400" b="1" baseline="-25000" dirty="0"/>
              <a:t>2</a:t>
            </a:r>
            <a:endParaRPr lang="en-US" sz="1400" b="1" dirty="0"/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0BDE87FD-AFD8-4853-8CD1-754424575722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4635929" y="9349716"/>
            <a:ext cx="1400296" cy="648760"/>
          </a:xfrm>
          <a:prstGeom prst="rect">
            <a:avLst/>
          </a:prstGeo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6A3300FE-438C-4109-BA2F-5CBD57614A09}"/>
              </a:ext>
            </a:extLst>
          </p:cNvPr>
          <p:cNvSpPr txBox="1"/>
          <p:nvPr/>
        </p:nvSpPr>
        <p:spPr>
          <a:xfrm>
            <a:off x="14642437" y="9970007"/>
            <a:ext cx="1387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Ethyl isocyanate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NCO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4D9CC33B-9EFD-4E25-9364-B7EFCB691596}"/>
              </a:ext>
            </a:extLst>
          </p:cNvPr>
          <p:cNvSpPr txBox="1"/>
          <p:nvPr/>
        </p:nvSpPr>
        <p:spPr>
          <a:xfrm>
            <a:off x="14987589" y="1221011"/>
            <a:ext cx="696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Formyl</a:t>
            </a:r>
          </a:p>
          <a:p>
            <a:pPr algn="ctr"/>
            <a:r>
              <a:rPr lang="en-US" sz="1400" b="1" dirty="0"/>
              <a:t>HCO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1A039DF-2080-414A-A278-91369FF86017}"/>
              </a:ext>
            </a:extLst>
          </p:cNvPr>
          <p:cNvSpPr txBox="1"/>
          <p:nvPr/>
        </p:nvSpPr>
        <p:spPr>
          <a:xfrm>
            <a:off x="14642144" y="2872392"/>
            <a:ext cx="1387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Isoformyl cation</a:t>
            </a:r>
          </a:p>
          <a:p>
            <a:pPr algn="ctr"/>
            <a:r>
              <a:rPr lang="en-US" sz="1400" b="1" dirty="0"/>
              <a:t>HOC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ECDEF932-83F4-4861-ABAD-98E71B289714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14869647" y="3440771"/>
            <a:ext cx="932860" cy="180098"/>
          </a:xfrm>
          <a:prstGeom prst="rect">
            <a:avLst/>
          </a:prstGeom>
        </p:spPr>
      </p:pic>
      <p:sp>
        <p:nvSpPr>
          <p:cNvPr id="102" name="TextBox 101">
            <a:extLst>
              <a:ext uri="{FF2B5EF4-FFF2-40B4-BE49-F238E27FC236}">
                <a16:creationId xmlns:a16="http://schemas.microsoft.com/office/drawing/2014/main" id="{63B378D4-D014-45E8-B8DE-1B0D4DAD6A4F}"/>
              </a:ext>
            </a:extLst>
          </p:cNvPr>
          <p:cNvSpPr txBox="1"/>
          <p:nvPr/>
        </p:nvSpPr>
        <p:spPr>
          <a:xfrm>
            <a:off x="14369085" y="3613681"/>
            <a:ext cx="19339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3-Oxopropadienylidene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r>
              <a:rPr lang="en-US" sz="1400" b="1" dirty="0"/>
              <a:t>O</a:t>
            </a: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3D15245B-2DE4-432C-96F1-ED2D6563E02B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5452883" y="979050"/>
            <a:ext cx="885710" cy="365294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AC0332A2-2628-4EBB-B834-94D74343F3F0}"/>
              </a:ext>
            </a:extLst>
          </p:cNvPr>
          <p:cNvSpPr txBox="1"/>
          <p:nvPr/>
        </p:nvSpPr>
        <p:spPr>
          <a:xfrm>
            <a:off x="5252682" y="1301124"/>
            <a:ext cx="12861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Protonated</a:t>
            </a:r>
          </a:p>
          <a:p>
            <a:pPr algn="ctr"/>
            <a:r>
              <a:rPr lang="en-US" sz="1400" b="1" dirty="0"/>
              <a:t>carbon dioxide</a:t>
            </a:r>
          </a:p>
          <a:p>
            <a:pPr algn="ctr"/>
            <a:r>
              <a:rPr lang="en-US" sz="1400" b="1" dirty="0"/>
              <a:t>HOCO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CD58823E-3694-4F5E-9A17-6873BEDA58EA}"/>
              </a:ext>
            </a:extLst>
          </p:cNvPr>
          <p:cNvSpPr txBox="1"/>
          <p:nvPr/>
        </p:nvSpPr>
        <p:spPr>
          <a:xfrm>
            <a:off x="3398342" y="2317621"/>
            <a:ext cx="122507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Protonated</a:t>
            </a:r>
          </a:p>
          <a:p>
            <a:pPr algn="ctr"/>
            <a:r>
              <a:rPr lang="en-US" sz="1400" b="1" dirty="0"/>
              <a:t>formaldehyde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OH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47253CD-CF2A-43FC-97F4-0AC7EC2AA90F}"/>
              </a:ext>
            </a:extLst>
          </p:cNvPr>
          <p:cNvSpPr txBox="1"/>
          <p:nvPr/>
        </p:nvSpPr>
        <p:spPr>
          <a:xfrm>
            <a:off x="1366411" y="8003172"/>
            <a:ext cx="1308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Hydroxylamine</a:t>
            </a:r>
          </a:p>
          <a:p>
            <a:pPr algn="ctr"/>
            <a:r>
              <a:rPr lang="en-US" sz="1400" b="1" dirty="0"/>
              <a:t>NH</a:t>
            </a:r>
            <a:r>
              <a:rPr lang="en-US" sz="1400" b="1" baseline="-25000" dirty="0"/>
              <a:t>2</a:t>
            </a:r>
            <a:r>
              <a:rPr lang="en-US" sz="1400" b="1" dirty="0"/>
              <a:t>OH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FA28626-1565-4F15-8BD8-075959EC2448}"/>
              </a:ext>
            </a:extLst>
          </p:cNvPr>
          <p:cNvSpPr txBox="1"/>
          <p:nvPr/>
        </p:nvSpPr>
        <p:spPr>
          <a:xfrm>
            <a:off x="14369086" y="4368429"/>
            <a:ext cx="193399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Protonated</a:t>
            </a:r>
          </a:p>
          <a:p>
            <a:pPr algn="ctr"/>
            <a:r>
              <a:rPr lang="en-US" sz="1400" b="1" dirty="0"/>
              <a:t>3-Oxopropadienylidene</a:t>
            </a:r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3</a:t>
            </a:r>
            <a:r>
              <a:rPr lang="en-US" sz="1400" b="1" dirty="0"/>
              <a:t>O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958EC687-F812-47DD-BFB6-1DA04548DCF8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14932693" y="6581813"/>
            <a:ext cx="854432" cy="477208"/>
          </a:xfrm>
          <a:prstGeom prst="rect">
            <a:avLst/>
          </a:prstGeom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id="{667966C2-7B7D-4A11-86CB-D47E565D761D}"/>
              </a:ext>
            </a:extLst>
          </p:cNvPr>
          <p:cNvSpPr txBox="1"/>
          <p:nvPr/>
        </p:nvSpPr>
        <p:spPr>
          <a:xfrm>
            <a:off x="14760799" y="6963011"/>
            <a:ext cx="11505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Acetyl cation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CO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3252E217-0C7D-44E2-BAC1-2ECE0DB7D1C1}"/>
              </a:ext>
            </a:extLst>
          </p:cNvPr>
          <p:cNvSpPr txBox="1"/>
          <p:nvPr/>
        </p:nvSpPr>
        <p:spPr>
          <a:xfrm>
            <a:off x="3453411" y="232605"/>
            <a:ext cx="1190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Aldehyde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96A16CD-9F8C-4818-84F2-3A92EF2D94B1}"/>
              </a:ext>
            </a:extLst>
          </p:cNvPr>
          <p:cNvSpPr txBox="1"/>
          <p:nvPr/>
        </p:nvSpPr>
        <p:spPr>
          <a:xfrm>
            <a:off x="5426113" y="232605"/>
            <a:ext cx="9404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Ketone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3671ED3-F9C0-4C32-AA77-C16A0964F197}"/>
              </a:ext>
            </a:extLst>
          </p:cNvPr>
          <p:cNvSpPr txBox="1"/>
          <p:nvPr/>
        </p:nvSpPr>
        <p:spPr>
          <a:xfrm>
            <a:off x="7123366" y="232605"/>
            <a:ext cx="647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Acid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9740F490-7DAF-4C78-A7E5-6F059F9FF354}"/>
              </a:ext>
            </a:extLst>
          </p:cNvPr>
          <p:cNvSpPr txBox="1"/>
          <p:nvPr/>
        </p:nvSpPr>
        <p:spPr>
          <a:xfrm>
            <a:off x="8550905" y="232605"/>
            <a:ext cx="7156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Ester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0FE56704-D6FA-4478-9ECB-85E1ACFB3A90}"/>
              </a:ext>
            </a:extLst>
          </p:cNvPr>
          <p:cNvSpPr txBox="1"/>
          <p:nvPr/>
        </p:nvSpPr>
        <p:spPr>
          <a:xfrm>
            <a:off x="10172712" y="232605"/>
            <a:ext cx="8787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Amide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F81F4DD5-BC83-4069-8778-CC89020C5D13}"/>
              </a:ext>
            </a:extLst>
          </p:cNvPr>
          <p:cNvSpPr txBox="1"/>
          <p:nvPr/>
        </p:nvSpPr>
        <p:spPr>
          <a:xfrm>
            <a:off x="11325501" y="232605"/>
            <a:ext cx="1668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Sugar-Related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E830629A-F2D7-4B6A-A098-7F76163A6D6A}"/>
              </a:ext>
            </a:extLst>
          </p:cNvPr>
          <p:cNvSpPr txBox="1"/>
          <p:nvPr/>
        </p:nvSpPr>
        <p:spPr>
          <a:xfrm>
            <a:off x="13273964" y="232605"/>
            <a:ext cx="753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Ether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196EE3D5-B5A1-431B-B2E9-CC1E6FCE23D9}"/>
              </a:ext>
            </a:extLst>
          </p:cNvPr>
          <p:cNvSpPr txBox="1"/>
          <p:nvPr/>
        </p:nvSpPr>
        <p:spPr>
          <a:xfrm>
            <a:off x="14912237" y="232605"/>
            <a:ext cx="805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Other</a:t>
            </a:r>
          </a:p>
        </p:txBody>
      </p:sp>
      <p:pic>
        <p:nvPicPr>
          <p:cNvPr id="136" name="Picture 135">
            <a:extLst>
              <a:ext uri="{FF2B5EF4-FFF2-40B4-BE49-F238E27FC236}">
                <a16:creationId xmlns:a16="http://schemas.microsoft.com/office/drawing/2014/main" id="{C8CCDF43-DEAE-4F7D-B7DC-D6890D2240AF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14732129" y="4183171"/>
            <a:ext cx="1207918" cy="20033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9957479" y="5718696"/>
            <a:ext cx="1320608" cy="919220"/>
          </a:xfrm>
          <a:prstGeom prst="rect">
            <a:avLst/>
          </a:prstGeom>
        </p:spPr>
      </p:pic>
      <p:sp>
        <p:nvSpPr>
          <p:cNvPr id="112" name="TextBox 111"/>
          <p:cNvSpPr txBox="1"/>
          <p:nvPr/>
        </p:nvSpPr>
        <p:spPr>
          <a:xfrm>
            <a:off x="9979706" y="6541387"/>
            <a:ext cx="1233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err="1"/>
              <a:t>Propionamide</a:t>
            </a:r>
            <a:endParaRPr lang="en-US" sz="1400" b="1" i="1" dirty="0"/>
          </a:p>
          <a:p>
            <a:pPr algn="ctr"/>
            <a:r>
              <a:rPr lang="en-US" sz="1400" b="1" i="1" dirty="0"/>
              <a:t>C</a:t>
            </a:r>
            <a:r>
              <a:rPr lang="en-US" sz="1400" b="1" i="1" baseline="-25000" dirty="0"/>
              <a:t>2</a:t>
            </a:r>
            <a:r>
              <a:rPr lang="en-US" sz="1400" b="1" i="1" dirty="0"/>
              <a:t>H</a:t>
            </a:r>
            <a:r>
              <a:rPr lang="en-US" sz="1400" b="1" i="1" baseline="-25000" dirty="0"/>
              <a:t>5</a:t>
            </a:r>
            <a:r>
              <a:rPr lang="en-US" sz="1400" b="1" i="1" dirty="0"/>
              <a:t>CONH</a:t>
            </a:r>
            <a:r>
              <a:rPr lang="en-US" sz="1400" b="1" i="1" baseline="-25000" dirty="0"/>
              <a:t>2</a:t>
            </a:r>
            <a:endParaRPr lang="en-US" sz="1400" b="1" i="1" dirty="0"/>
          </a:p>
        </p:txBody>
      </p:sp>
      <p:pic>
        <p:nvPicPr>
          <p:cNvPr id="113" name="Picture 112">
            <a:extLst>
              <a:ext uri="{FF2B5EF4-FFF2-40B4-BE49-F238E27FC236}">
                <a16:creationId xmlns:a16="http://schemas.microsoft.com/office/drawing/2014/main" id="{DCFC8CFF-F4F5-43EB-A005-E0636EF04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29236" y="1736853"/>
            <a:ext cx="584170" cy="417662"/>
          </a:xfrm>
          <a:prstGeom prst="rect">
            <a:avLst/>
          </a:prstGeom>
        </p:spPr>
      </p:pic>
      <p:sp>
        <p:nvSpPr>
          <p:cNvPr id="115" name="TextBox 114">
            <a:extLst>
              <a:ext uri="{FF2B5EF4-FFF2-40B4-BE49-F238E27FC236}">
                <a16:creationId xmlns:a16="http://schemas.microsoft.com/office/drawing/2014/main" id="{4D9CC33B-9EFD-4E25-9364-B7EFCB691596}"/>
              </a:ext>
            </a:extLst>
          </p:cNvPr>
          <p:cNvSpPr txBox="1"/>
          <p:nvPr/>
        </p:nvSpPr>
        <p:spPr>
          <a:xfrm>
            <a:off x="14722501" y="2055164"/>
            <a:ext cx="1197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Formyl cation</a:t>
            </a:r>
          </a:p>
          <a:p>
            <a:pPr algn="ctr"/>
            <a:r>
              <a:rPr lang="en-US" sz="1400" b="1" dirty="0"/>
              <a:t>HCO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8371646" y="1933753"/>
            <a:ext cx="1144332" cy="573836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8048274" y="2517864"/>
            <a:ext cx="1791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/>
              <a:t>trans</a:t>
            </a:r>
            <a:r>
              <a:rPr lang="en-US" sz="1400" b="1" dirty="0"/>
              <a:t>-Methyl formate</a:t>
            </a:r>
          </a:p>
          <a:p>
            <a:pPr algn="ctr"/>
            <a:r>
              <a:rPr lang="en-US" sz="1400" b="1" dirty="0"/>
              <a:t>HCOOCH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1235805" y="10724552"/>
            <a:ext cx="1569834" cy="1370200"/>
          </a:xfrm>
          <a:prstGeom prst="rect">
            <a:avLst/>
          </a:prstGeom>
        </p:spPr>
      </p:pic>
      <p:sp>
        <p:nvSpPr>
          <p:cNvPr id="119" name="TextBox 118">
            <a:extLst>
              <a:ext uri="{FF2B5EF4-FFF2-40B4-BE49-F238E27FC236}">
                <a16:creationId xmlns:a16="http://schemas.microsoft.com/office/drawing/2014/main" id="{2C6C59E3-BE31-4030-9DCE-B9FF50849E9E}"/>
              </a:ext>
            </a:extLst>
          </p:cNvPr>
          <p:cNvSpPr txBox="1"/>
          <p:nvPr/>
        </p:nvSpPr>
        <p:spPr>
          <a:xfrm>
            <a:off x="1647066" y="12013265"/>
            <a:ext cx="747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/>
              <a:t>Phenol</a:t>
            </a:r>
          </a:p>
          <a:p>
            <a:pPr algn="ctr"/>
            <a:r>
              <a:rPr lang="en-US" sz="1400" b="1" i="1" dirty="0"/>
              <a:t>C</a:t>
            </a:r>
            <a:r>
              <a:rPr lang="en-US" sz="1400" b="1" i="1" baseline="-25000" dirty="0"/>
              <a:t>6</a:t>
            </a:r>
            <a:r>
              <a:rPr lang="en-US" sz="1400" b="1" i="1" dirty="0"/>
              <a:t>H</a:t>
            </a:r>
            <a:r>
              <a:rPr lang="en-US" sz="1400" b="1" i="1" baseline="-25000" dirty="0"/>
              <a:t>6</a:t>
            </a:r>
            <a:r>
              <a:rPr lang="en-US" sz="1400" b="1" i="1" dirty="0"/>
              <a:t>OH</a:t>
            </a:r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5254936" y="4019852"/>
            <a:ext cx="1281604" cy="246136"/>
          </a:xfrm>
          <a:prstGeom prst="rect">
            <a:avLst/>
          </a:prstGeom>
        </p:spPr>
      </p:pic>
      <p:sp>
        <p:nvSpPr>
          <p:cNvPr id="130" name="TextBox 129"/>
          <p:cNvSpPr txBox="1"/>
          <p:nvPr/>
        </p:nvSpPr>
        <p:spPr>
          <a:xfrm>
            <a:off x="5378616" y="4197091"/>
            <a:ext cx="1034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Propynonyl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3</a:t>
            </a:r>
            <a:r>
              <a:rPr lang="en-US" sz="1400" b="1" dirty="0"/>
              <a:t>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1486693" y="6229901"/>
            <a:ext cx="1068056" cy="854010"/>
          </a:xfrm>
          <a:prstGeom prst="rect">
            <a:avLst/>
          </a:prstGeom>
        </p:spPr>
      </p:pic>
      <p:sp>
        <p:nvSpPr>
          <p:cNvPr id="129" name="TextBox 128"/>
          <p:cNvSpPr txBox="1"/>
          <p:nvPr/>
        </p:nvSpPr>
        <p:spPr>
          <a:xfrm>
            <a:off x="1313449" y="7033652"/>
            <a:ext cx="1414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/>
              <a:t>Z</a:t>
            </a:r>
            <a:r>
              <a:rPr lang="en-US" sz="1400" b="1" dirty="0"/>
              <a:t>-1,2-ethenediol</a:t>
            </a:r>
          </a:p>
          <a:p>
            <a:pPr algn="ctr"/>
            <a:r>
              <a:rPr lang="en-US" sz="1400" b="1" dirty="0"/>
              <a:t>HOCHCHOH</a:t>
            </a: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1654905" y="875574"/>
            <a:ext cx="731638" cy="475676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1541617" y="1797326"/>
            <a:ext cx="958214" cy="709708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1514681" y="2975363"/>
            <a:ext cx="1012088" cy="832060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1424370" y="4252098"/>
            <a:ext cx="1192708" cy="617806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1374009" y="5290178"/>
            <a:ext cx="1293420" cy="527786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1583483" y="7506412"/>
            <a:ext cx="874484" cy="538376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1425808" y="8495062"/>
            <a:ext cx="1189834" cy="636364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 rot="5400000">
            <a:off x="3732437" y="857858"/>
            <a:ext cx="556878" cy="547596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3657906" y="1825654"/>
            <a:ext cx="705942" cy="593750"/>
          </a:xfrm>
          <a:prstGeom prst="rect">
            <a:avLst/>
          </a:prstGeom>
        </p:spPr>
      </p:pic>
      <p:pic>
        <p:nvPicPr>
          <p:cNvPr id="120" name="Picture 119"/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3608167" y="3031821"/>
            <a:ext cx="805430" cy="671740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3401184" y="4174068"/>
            <a:ext cx="1219398" cy="649932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3459597" y="5310165"/>
            <a:ext cx="1102558" cy="736394"/>
          </a:xfrm>
          <a:prstGeom prst="rect">
            <a:avLst/>
          </a:prstGeom>
        </p:spPr>
      </p:pic>
      <p:pic>
        <p:nvPicPr>
          <p:cNvPr id="133" name="Picture 132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3510507" y="7744801"/>
            <a:ext cx="1000740" cy="639582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3475406" y="6471693"/>
            <a:ext cx="1070942" cy="785644"/>
          </a:xfrm>
          <a:prstGeom prst="rect">
            <a:avLst/>
          </a:prstGeom>
        </p:spPr>
      </p:pic>
      <p:pic>
        <p:nvPicPr>
          <p:cNvPr id="135" name="Picture 134"/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5449289" y="2024821"/>
            <a:ext cx="892908" cy="400474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5446007" y="2893872"/>
            <a:ext cx="899462" cy="564570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5488706" y="4709728"/>
            <a:ext cx="814070" cy="867204"/>
          </a:xfrm>
          <a:prstGeom prst="rect">
            <a:avLst/>
          </a:prstGeom>
        </p:spPr>
      </p:pic>
      <p:pic>
        <p:nvPicPr>
          <p:cNvPr id="140" name="Picture 139"/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>
            <a:off x="5355431" y="7419928"/>
            <a:ext cx="1080624" cy="849370"/>
          </a:xfrm>
          <a:prstGeom prst="rect">
            <a:avLst/>
          </a:prstGeom>
        </p:spPr>
      </p:pic>
      <p:pic>
        <p:nvPicPr>
          <p:cNvPr id="141" name="Picture 140"/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>
            <a:off x="5286546" y="8814873"/>
            <a:ext cx="1218394" cy="842072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3223813" y="8834669"/>
            <a:ext cx="1574138" cy="868666"/>
          </a:xfrm>
          <a:prstGeom prst="rect">
            <a:avLst/>
          </a:prstGeom>
        </p:spPr>
      </p:pic>
      <p:sp>
        <p:nvSpPr>
          <p:cNvPr id="143" name="TextBox 142"/>
          <p:cNvSpPr txBox="1"/>
          <p:nvPr/>
        </p:nvSpPr>
        <p:spPr>
          <a:xfrm>
            <a:off x="3204701" y="9604332"/>
            <a:ext cx="1612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/>
              <a:t>3-Hydroxypropenal</a:t>
            </a:r>
          </a:p>
          <a:p>
            <a:pPr algn="ctr"/>
            <a:r>
              <a:rPr lang="en-US" sz="1400" b="1" i="1" dirty="0"/>
              <a:t>HOCHCHCHO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1313449" y="12536485"/>
            <a:ext cx="1426675" cy="740732"/>
          </a:xfrm>
          <a:prstGeom prst="rect">
            <a:avLst/>
          </a:prstGeom>
        </p:spPr>
      </p:pic>
      <p:sp>
        <p:nvSpPr>
          <p:cNvPr id="138" name="TextBox 137">
            <a:extLst>
              <a:ext uri="{FF2B5EF4-FFF2-40B4-BE49-F238E27FC236}">
                <a16:creationId xmlns:a16="http://schemas.microsoft.com/office/drawing/2014/main" id="{2C6C59E3-BE31-4030-9DCE-B9FF50849E9E}"/>
              </a:ext>
            </a:extLst>
          </p:cNvPr>
          <p:cNvSpPr txBox="1"/>
          <p:nvPr/>
        </p:nvSpPr>
        <p:spPr>
          <a:xfrm>
            <a:off x="1398829" y="13200444"/>
            <a:ext cx="1228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n-Propanol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OH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1342312" y="13732830"/>
            <a:ext cx="1356814" cy="1036287"/>
          </a:xfrm>
          <a:prstGeom prst="rect">
            <a:avLst/>
          </a:prstGeom>
        </p:spPr>
      </p:pic>
      <p:sp>
        <p:nvSpPr>
          <p:cNvPr id="144" name="TextBox 143">
            <a:extLst>
              <a:ext uri="{FF2B5EF4-FFF2-40B4-BE49-F238E27FC236}">
                <a16:creationId xmlns:a16="http://schemas.microsoft.com/office/drawing/2014/main" id="{2C6C59E3-BE31-4030-9DCE-B9FF50849E9E}"/>
              </a:ext>
            </a:extLst>
          </p:cNvPr>
          <p:cNvSpPr txBox="1"/>
          <p:nvPr/>
        </p:nvSpPr>
        <p:spPr>
          <a:xfrm>
            <a:off x="1380963" y="14700186"/>
            <a:ext cx="1279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i</a:t>
            </a:r>
            <a:r>
              <a:rPr lang="en-US" sz="1400" b="1" dirty="0"/>
              <a:t>-Propanol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CH(OH)CH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4E3C10-C5E6-1DF0-CC7E-B2842E13755A}"/>
              </a:ext>
            </a:extLst>
          </p:cNvPr>
          <p:cNvPicPr>
            <a:picLocks noChangeAspect="1"/>
          </p:cNvPicPr>
          <p:nvPr/>
        </p:nvPicPr>
        <p:blipFill>
          <a:blip r:embed="rId78"/>
          <a:stretch>
            <a:fillRect/>
          </a:stretch>
        </p:blipFill>
        <p:spPr>
          <a:xfrm>
            <a:off x="5308991" y="6074451"/>
            <a:ext cx="1177505" cy="8099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6F4CB97-A064-3A0D-B495-0907295478BD}"/>
              </a:ext>
            </a:extLst>
          </p:cNvPr>
          <p:cNvSpPr txBox="1"/>
          <p:nvPr/>
        </p:nvSpPr>
        <p:spPr>
          <a:xfrm>
            <a:off x="5284839" y="6889411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/>
              <a:t>Methylketene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CHCO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BB736EF-33CB-366E-263C-2BAF5211A22A}"/>
              </a:ext>
            </a:extLst>
          </p:cNvPr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>
            <a:off x="10027248" y="7046986"/>
            <a:ext cx="1168868" cy="82657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6887585-5898-B6FA-1BEF-D5AA55097924}"/>
              </a:ext>
            </a:extLst>
          </p:cNvPr>
          <p:cNvSpPr txBox="1"/>
          <p:nvPr/>
        </p:nvSpPr>
        <p:spPr>
          <a:xfrm>
            <a:off x="9907547" y="7888427"/>
            <a:ext cx="1408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/>
              <a:t>syn-</a:t>
            </a:r>
            <a:r>
              <a:rPr lang="en-US" sz="1400" b="1" dirty="0" err="1"/>
              <a:t>Glycolamide</a:t>
            </a:r>
            <a:endParaRPr lang="en-US" sz="1400" b="1" i="1" dirty="0"/>
          </a:p>
          <a:p>
            <a:pPr algn="ctr"/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NC(O)CH</a:t>
            </a:r>
            <a:r>
              <a:rPr lang="en-US" sz="1400" b="1" baseline="-25000" dirty="0"/>
              <a:t>2</a:t>
            </a:r>
            <a:r>
              <a:rPr lang="en-US" sz="1400" b="1" dirty="0"/>
              <a:t>OH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FFA3A3D-63FD-B70B-3551-626FCEF10537}"/>
              </a:ext>
            </a:extLst>
      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6855503" y="7029731"/>
            <a:ext cx="1192558" cy="86108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D7BCA8C-D46D-B163-B28B-7AB21886C14B}"/>
              </a:ext>
            </a:extLst>
          </p:cNvPr>
          <p:cNvSpPr txBox="1"/>
          <p:nvPr/>
        </p:nvSpPr>
        <p:spPr>
          <a:xfrm>
            <a:off x="6904147" y="7741571"/>
            <a:ext cx="1184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Carbonic acid</a:t>
            </a:r>
          </a:p>
          <a:p>
            <a:pPr algn="ctr"/>
            <a:r>
              <a:rPr lang="en-US" sz="1400" b="1" dirty="0"/>
              <a:t>HOCOOH</a:t>
            </a:r>
          </a:p>
        </p:txBody>
      </p:sp>
    </p:spTree>
    <p:extLst>
      <p:ext uri="{BB962C8B-B14F-4D97-AF65-F5344CB8AC3E}">
        <p14:creationId xmlns:p14="http://schemas.microsoft.com/office/powerpoint/2010/main" val="1127882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90411DB1-580A-01A1-9C7A-033C53D4F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344" y="15135407"/>
            <a:ext cx="1775946" cy="79907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0D9A59-692B-6D34-3F1E-C3C30D4DD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075">
            <a:off x="14580118" y="13020991"/>
            <a:ext cx="1944448" cy="35469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408D1785-963E-4EE4-8F51-1D02016C3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9168" y="14026044"/>
            <a:ext cx="2881055" cy="212966"/>
          </a:xfrm>
          <a:prstGeom prst="rect">
            <a:avLst/>
          </a:prstGeom>
        </p:spPr>
      </p:pic>
      <p:sp>
        <p:nvSpPr>
          <p:cNvPr id="191" name="TextBox 190">
            <a:extLst>
              <a:ext uri="{FF2B5EF4-FFF2-40B4-BE49-F238E27FC236}">
                <a16:creationId xmlns:a16="http://schemas.microsoft.com/office/drawing/2014/main" id="{4F7B8513-0336-4BA4-B7C7-ADE7BC93E566}"/>
              </a:ext>
            </a:extLst>
          </p:cNvPr>
          <p:cNvSpPr txBox="1"/>
          <p:nvPr/>
        </p:nvSpPr>
        <p:spPr>
          <a:xfrm>
            <a:off x="6473084" y="14151608"/>
            <a:ext cx="241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Cyanotetraacetylene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9</a:t>
            </a:r>
            <a:r>
              <a:rPr lang="en-US" sz="1400" b="1" dirty="0"/>
              <a:t>N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720E3C75-006F-4FED-86B4-CA4B813977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2606" y="14641463"/>
            <a:ext cx="3554179" cy="270692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:a16="http://schemas.microsoft.com/office/drawing/2014/main" id="{CE2DC660-3481-4FF6-AB9E-B3BB4E7B8A6B}"/>
              </a:ext>
            </a:extLst>
          </p:cNvPr>
          <p:cNvSpPr txBox="1"/>
          <p:nvPr/>
        </p:nvSpPr>
        <p:spPr>
          <a:xfrm>
            <a:off x="6473084" y="14821912"/>
            <a:ext cx="241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Cyanopentaacetylene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11</a:t>
            </a:r>
            <a:r>
              <a:rPr lang="en-US" sz="1400" b="1" dirty="0"/>
              <a:t>N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5172" y="13396052"/>
            <a:ext cx="2509040" cy="255663"/>
          </a:xfrm>
          <a:prstGeom prst="rect">
            <a:avLst/>
          </a:prstGeom>
        </p:spPr>
      </p:pic>
      <p:sp>
        <p:nvSpPr>
          <p:cNvPr id="125" name="TextBox 124">
            <a:extLst>
              <a:ext uri="{FF2B5EF4-FFF2-40B4-BE49-F238E27FC236}">
                <a16:creationId xmlns:a16="http://schemas.microsoft.com/office/drawing/2014/main" id="{3B7FE17B-6E2F-4FF1-85CC-FA8BAEF99EE4}"/>
              </a:ext>
            </a:extLst>
          </p:cNvPr>
          <p:cNvSpPr txBox="1"/>
          <p:nvPr/>
        </p:nvSpPr>
        <p:spPr>
          <a:xfrm>
            <a:off x="6205787" y="13569577"/>
            <a:ext cx="2947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Protonated-</a:t>
            </a:r>
            <a:r>
              <a:rPr lang="en-US" sz="1400" b="1" dirty="0" err="1"/>
              <a:t>cyanotriacetylene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7</a:t>
            </a:r>
            <a:r>
              <a:rPr lang="en-US" sz="1400" b="1" dirty="0"/>
              <a:t>NH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20B7CD77-501D-4E4B-B439-DCDE4044B6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97395" y="8923809"/>
            <a:ext cx="1164594" cy="197595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74C4573C-0CE3-4ED5-A241-ADA3BE630777}"/>
              </a:ext>
            </a:extLst>
          </p:cNvPr>
          <p:cNvSpPr txBox="1"/>
          <p:nvPr/>
        </p:nvSpPr>
        <p:spPr>
          <a:xfrm>
            <a:off x="6971820" y="9034618"/>
            <a:ext cx="1415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Cyanoacetylene</a:t>
            </a:r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3</a:t>
            </a:r>
            <a:r>
              <a:rPr lang="en-US" sz="1400" b="1" dirty="0"/>
              <a:t>N</a:t>
            </a:r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4F10837F-6D98-4149-A6C1-35A3AE6FE67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61505" y="9495080"/>
            <a:ext cx="1436381" cy="204776"/>
          </a:xfrm>
          <a:prstGeom prst="rect">
            <a:avLst/>
          </a:prstGeom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id="{1C349DB8-9498-41C3-8782-40BA4ADAA585}"/>
              </a:ext>
            </a:extLst>
          </p:cNvPr>
          <p:cNvSpPr txBox="1"/>
          <p:nvPr/>
        </p:nvSpPr>
        <p:spPr>
          <a:xfrm>
            <a:off x="6473084" y="9688142"/>
            <a:ext cx="241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Protonated cyanoacetylene</a:t>
            </a:r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3</a:t>
            </a:r>
            <a:r>
              <a:rPr lang="en-US" sz="1400" b="1" dirty="0"/>
              <a:t>NH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DCDDFA1E-9A9C-48D5-A315-FF95660BCED9}"/>
              </a:ext>
            </a:extLst>
          </p:cNvPr>
          <p:cNvSpPr txBox="1"/>
          <p:nvPr/>
        </p:nvSpPr>
        <p:spPr>
          <a:xfrm>
            <a:off x="6591385" y="10329502"/>
            <a:ext cx="2176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Cyanoethynylmethylene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4</a:t>
            </a:r>
            <a:r>
              <a:rPr lang="en-US" sz="1400" b="1" dirty="0"/>
              <a:t>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53411C3-E519-47A4-8411-4D968D3E7C9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2385" y="10788342"/>
            <a:ext cx="1654619" cy="257128"/>
          </a:xfrm>
          <a:prstGeom prst="rect">
            <a:avLst/>
          </a:prstGeom>
        </p:spPr>
      </p:pic>
      <p:sp>
        <p:nvSpPr>
          <p:cNvPr id="136" name="TextBox 135">
            <a:extLst>
              <a:ext uri="{FF2B5EF4-FFF2-40B4-BE49-F238E27FC236}">
                <a16:creationId xmlns:a16="http://schemas.microsoft.com/office/drawing/2014/main" id="{C3111DCF-3C5E-4EF7-AF68-5FF3D8E4C561}"/>
              </a:ext>
            </a:extLst>
          </p:cNvPr>
          <p:cNvSpPr txBox="1"/>
          <p:nvPr/>
        </p:nvSpPr>
        <p:spPr>
          <a:xfrm>
            <a:off x="6591385" y="10987385"/>
            <a:ext cx="2176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Cyanodiacetylene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5</a:t>
            </a:r>
            <a:r>
              <a:rPr lang="en-US" sz="1400" b="1" dirty="0"/>
              <a:t>N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76D2265F-C431-4CDE-9239-01E8646A88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0031" y="11445760"/>
            <a:ext cx="1919329" cy="178589"/>
          </a:xfrm>
          <a:prstGeom prst="rect">
            <a:avLst/>
          </a:prstGeom>
        </p:spPr>
      </p:pic>
      <p:sp>
        <p:nvSpPr>
          <p:cNvPr id="177" name="TextBox 176">
            <a:extLst>
              <a:ext uri="{FF2B5EF4-FFF2-40B4-BE49-F238E27FC236}">
                <a16:creationId xmlns:a16="http://schemas.microsoft.com/office/drawing/2014/main" id="{33F8B15E-7368-4F97-B4FE-3E0A5052BF7A}"/>
              </a:ext>
            </a:extLst>
          </p:cNvPr>
          <p:cNvSpPr txBox="1"/>
          <p:nvPr/>
        </p:nvSpPr>
        <p:spPr>
          <a:xfrm>
            <a:off x="6500035" y="11599950"/>
            <a:ext cx="235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Protonated </a:t>
            </a:r>
            <a:r>
              <a:rPr lang="en-US" sz="1400" b="1" i="1" dirty="0" err="1"/>
              <a:t>cyanodiacetylene</a:t>
            </a:r>
            <a:endParaRPr lang="en-US" sz="1400" b="1" i="1" dirty="0"/>
          </a:p>
          <a:p>
            <a:pPr algn="ctr"/>
            <a:r>
              <a:rPr lang="en-US" sz="1400" b="1" i="1" dirty="0"/>
              <a:t>HC</a:t>
            </a:r>
            <a:r>
              <a:rPr lang="en-US" sz="1400" b="1" i="1" baseline="-25000" dirty="0"/>
              <a:t>5</a:t>
            </a:r>
            <a:r>
              <a:rPr lang="en-US" sz="1400" b="1" i="1" dirty="0"/>
              <a:t>NH</a:t>
            </a:r>
            <a:r>
              <a:rPr lang="en-US" sz="1400" b="1" i="1" baseline="30000" dirty="0"/>
              <a:t>+</a:t>
            </a:r>
            <a:endParaRPr lang="en-US" sz="1400" b="1" i="1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83F836D2-2A68-47D0-BEF4-D38ADC15827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21385" y="12752916"/>
            <a:ext cx="2316619" cy="226749"/>
          </a:xfrm>
          <a:prstGeom prst="rect">
            <a:avLst/>
          </a:prstGeom>
        </p:spPr>
      </p:pic>
      <p:sp>
        <p:nvSpPr>
          <p:cNvPr id="180" name="TextBox 179">
            <a:extLst>
              <a:ext uri="{FF2B5EF4-FFF2-40B4-BE49-F238E27FC236}">
                <a16:creationId xmlns:a16="http://schemas.microsoft.com/office/drawing/2014/main" id="{3B7FE17B-6E2F-4FF1-85CC-FA8BAEF99EE4}"/>
              </a:ext>
            </a:extLst>
          </p:cNvPr>
          <p:cNvSpPr txBox="1"/>
          <p:nvPr/>
        </p:nvSpPr>
        <p:spPr>
          <a:xfrm>
            <a:off x="6500035" y="12934108"/>
            <a:ext cx="235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Cyanotriacetylene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7</a:t>
            </a:r>
            <a:r>
              <a:rPr lang="en-US" sz="1400" b="1" dirty="0"/>
              <a:t>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F9B490-86E2-4709-87A7-A87C311E706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87261" y="10146832"/>
            <a:ext cx="1384862" cy="21314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09093" y="8004294"/>
            <a:ext cx="2941198" cy="619817"/>
          </a:xfrm>
          <a:prstGeom prst="rect">
            <a:avLst/>
          </a:prstGeom>
        </p:spPr>
      </p:pic>
      <p:sp>
        <p:nvSpPr>
          <p:cNvPr id="123" name="TextBox 122">
            <a:extLst>
              <a:ext uri="{FF2B5EF4-FFF2-40B4-BE49-F238E27FC236}">
                <a16:creationId xmlns:a16="http://schemas.microsoft.com/office/drawing/2014/main" id="{C2158DA7-43C9-410E-BBCF-4CA0A59011AA}"/>
              </a:ext>
            </a:extLst>
          </p:cNvPr>
          <p:cNvSpPr txBox="1"/>
          <p:nvPr/>
        </p:nvSpPr>
        <p:spPr>
          <a:xfrm>
            <a:off x="6473084" y="8415744"/>
            <a:ext cx="241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err="1"/>
              <a:t>Methylcyanotriacetylene</a:t>
            </a:r>
            <a:endParaRPr lang="en-US" sz="1400" b="1" i="1" dirty="0"/>
          </a:p>
          <a:p>
            <a:pPr algn="ctr"/>
            <a:r>
              <a:rPr lang="en-US" sz="1400" b="1" i="1" dirty="0"/>
              <a:t>CH</a:t>
            </a:r>
            <a:r>
              <a:rPr lang="en-US" sz="1400" b="1" i="1" baseline="-25000" dirty="0"/>
              <a:t>3</a:t>
            </a:r>
            <a:r>
              <a:rPr lang="en-US" sz="1400" b="1" i="1" dirty="0"/>
              <a:t>C</a:t>
            </a:r>
            <a:r>
              <a:rPr lang="en-US" sz="1400" b="1" i="1" baseline="-25000" dirty="0"/>
              <a:t>5</a:t>
            </a:r>
            <a:r>
              <a:rPr lang="en-US" sz="1400" b="1" i="1" dirty="0"/>
              <a:t>N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3C821F0-5E15-49EE-9B9D-94B50B671B42}"/>
              </a:ext>
            </a:extLst>
          </p:cNvPr>
          <p:cNvSpPr txBox="1"/>
          <p:nvPr/>
        </p:nvSpPr>
        <p:spPr>
          <a:xfrm>
            <a:off x="918808" y="3658650"/>
            <a:ext cx="20984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Protonated</a:t>
            </a:r>
          </a:p>
          <a:p>
            <a:pPr algn="ctr"/>
            <a:r>
              <a:rPr lang="en-US" sz="1400" b="1" dirty="0"/>
              <a:t>Hydrogen cyanide</a:t>
            </a:r>
          </a:p>
          <a:p>
            <a:pPr algn="ctr"/>
            <a:r>
              <a:rPr lang="en-US" sz="1400" b="1" dirty="0"/>
              <a:t>HNCH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945C50E-F063-419A-9055-703AFCDED67C}"/>
              </a:ext>
            </a:extLst>
          </p:cNvPr>
          <p:cNvSpPr txBox="1"/>
          <p:nvPr/>
        </p:nvSpPr>
        <p:spPr>
          <a:xfrm>
            <a:off x="917358" y="2879827"/>
            <a:ext cx="2101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Hydrogen cyanide</a:t>
            </a:r>
          </a:p>
          <a:p>
            <a:pPr algn="ctr"/>
            <a:r>
              <a:rPr lang="en-US" sz="1400" b="1" dirty="0"/>
              <a:t>HCN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9EAA333A-7579-4B0F-AF3E-559D7DE2EB0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13704" y="2667196"/>
            <a:ext cx="708648" cy="215675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8D8972BC-B608-4CA3-930F-08771F47ED4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98220" y="4399983"/>
            <a:ext cx="739621" cy="225482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7B44E9B7-C3F8-4716-BFCF-208DD41C577F}"/>
              </a:ext>
            </a:extLst>
          </p:cNvPr>
          <p:cNvSpPr txBox="1"/>
          <p:nvPr/>
        </p:nvSpPr>
        <p:spPr>
          <a:xfrm>
            <a:off x="860562" y="4624755"/>
            <a:ext cx="2214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Hydrogen isocyanide</a:t>
            </a:r>
          </a:p>
          <a:p>
            <a:pPr algn="ctr"/>
            <a:r>
              <a:rPr lang="en-US" sz="1400" b="1" dirty="0"/>
              <a:t>HNC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8659CA3-08D6-4271-9929-B0CC35EB9043}"/>
              </a:ext>
            </a:extLst>
          </p:cNvPr>
          <p:cNvSpPr txBox="1"/>
          <p:nvPr/>
        </p:nvSpPr>
        <p:spPr>
          <a:xfrm>
            <a:off x="2797250" y="2892486"/>
            <a:ext cx="1623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Cyanomethylene</a:t>
            </a:r>
            <a:endParaRPr lang="en-US" sz="1400" b="1" dirty="0"/>
          </a:p>
          <a:p>
            <a:pPr algn="ctr"/>
            <a:r>
              <a:rPr lang="en-US" sz="1400" b="1" dirty="0"/>
              <a:t>HCCN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6EDE67C3-4F65-4FAB-BB5B-B5CE73C7F39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88337" y="3448244"/>
            <a:ext cx="959382" cy="208887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8521D656-4012-4975-9CF7-E6BAD720031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5267203" y="2644568"/>
            <a:ext cx="570279" cy="531227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B4DB2228-445A-4AA6-8439-C5640D6B61D4}"/>
              </a:ext>
            </a:extLst>
          </p:cNvPr>
          <p:cNvSpPr txBox="1"/>
          <p:nvPr/>
        </p:nvSpPr>
        <p:spPr>
          <a:xfrm>
            <a:off x="14514564" y="3147350"/>
            <a:ext cx="2075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Aminomethylidyne</a:t>
            </a:r>
            <a:endParaRPr lang="en-US" sz="1400" b="1" dirty="0"/>
          </a:p>
          <a:p>
            <a:pPr algn="ctr"/>
            <a:r>
              <a:rPr lang="en-US" sz="1400" b="1" dirty="0"/>
              <a:t>CNH</a:t>
            </a:r>
            <a:r>
              <a:rPr lang="en-US" sz="1400" b="1" baseline="-25000" dirty="0"/>
              <a:t>2</a:t>
            </a:r>
            <a:endParaRPr lang="en-US" sz="1400" b="1" dirty="0"/>
          </a:p>
        </p:txBody>
      </p:sp>
      <p:pic>
        <p:nvPicPr>
          <p:cNvPr id="91" name="Picture 90">
            <a:extLst>
              <a:ext uri="{FF2B5EF4-FFF2-40B4-BE49-F238E27FC236}">
                <a16:creationId xmlns:a16="http://schemas.microsoft.com/office/drawing/2014/main" id="{1E0F2FA0-72EF-4AB5-8301-F022C312558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5247410" y="3641280"/>
            <a:ext cx="609865" cy="586400"/>
          </a:xfrm>
          <a:prstGeom prst="rect">
            <a:avLst/>
          </a:prstGeom>
        </p:spPr>
      </p:pic>
      <p:sp>
        <p:nvSpPr>
          <p:cNvPr id="92" name="TextBox 91">
            <a:extLst>
              <a:ext uri="{FF2B5EF4-FFF2-40B4-BE49-F238E27FC236}">
                <a16:creationId xmlns:a16="http://schemas.microsoft.com/office/drawing/2014/main" id="{0FED30BF-9082-41B7-BF6B-D21517213E11}"/>
              </a:ext>
            </a:extLst>
          </p:cNvPr>
          <p:cNvSpPr txBox="1"/>
          <p:nvPr/>
        </p:nvSpPr>
        <p:spPr>
          <a:xfrm>
            <a:off x="12963192" y="3222097"/>
            <a:ext cx="1585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Methanimine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NH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0E4F8429-FA2B-42D3-B0CD-4B74938DC181}"/>
              </a:ext>
            </a:extLst>
          </p:cNvPr>
          <p:cNvSpPr txBox="1"/>
          <p:nvPr/>
        </p:nvSpPr>
        <p:spPr>
          <a:xfrm>
            <a:off x="2944488" y="4019652"/>
            <a:ext cx="1329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Cyanomethyl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CN</a:t>
            </a:r>
          </a:p>
        </p:txBody>
      </p:sp>
      <p:pic>
        <p:nvPicPr>
          <p:cNvPr id="96" name="Picture 95">
            <a:extLst>
              <a:ext uri="{FF2B5EF4-FFF2-40B4-BE49-F238E27FC236}">
                <a16:creationId xmlns:a16="http://schemas.microsoft.com/office/drawing/2014/main" id="{0B30CFC0-F778-4CE7-B247-903AD92D5A4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235162" y="4226564"/>
            <a:ext cx="1324052" cy="247012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E206ED5B-77B3-468B-9827-C94B5E37EC58}"/>
              </a:ext>
            </a:extLst>
          </p:cNvPr>
          <p:cNvSpPr txBox="1"/>
          <p:nvPr/>
        </p:nvSpPr>
        <p:spPr>
          <a:xfrm>
            <a:off x="10759542" y="4416723"/>
            <a:ext cx="227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Isocyanoacetylene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2</a:t>
            </a:r>
            <a:r>
              <a:rPr lang="en-US" sz="1400" b="1" dirty="0"/>
              <a:t>NC</a:t>
            </a: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2D25390E-3DBA-4842-ACDF-778A91401BB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359920" y="2660903"/>
            <a:ext cx="792491" cy="528819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074C6074-091B-4CA6-9A3A-62E2043AA9C3}"/>
              </a:ext>
            </a:extLst>
          </p:cNvPr>
          <p:cNvSpPr txBox="1"/>
          <p:nvPr/>
        </p:nvSpPr>
        <p:spPr>
          <a:xfrm>
            <a:off x="14394126" y="4174131"/>
            <a:ext cx="2316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Methyleneamidogen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N</a:t>
            </a:r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EBCA67E5-0A3E-430B-B3F2-975FD4F98EF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5164067" y="9513718"/>
            <a:ext cx="776550" cy="303423"/>
          </a:xfrm>
          <a:prstGeom prst="rect">
            <a:avLst/>
          </a:prstGeom>
        </p:spPr>
      </p:pic>
      <p:sp>
        <p:nvSpPr>
          <p:cNvPr id="102" name="TextBox 101">
            <a:extLst>
              <a:ext uri="{FF2B5EF4-FFF2-40B4-BE49-F238E27FC236}">
                <a16:creationId xmlns:a16="http://schemas.microsoft.com/office/drawing/2014/main" id="{9949E473-C6CA-4AE0-9705-98DE833067E5}"/>
              </a:ext>
            </a:extLst>
          </p:cNvPr>
          <p:cNvSpPr txBox="1"/>
          <p:nvPr/>
        </p:nvSpPr>
        <p:spPr>
          <a:xfrm>
            <a:off x="14621619" y="9740043"/>
            <a:ext cx="1861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Cyanamide</a:t>
            </a:r>
          </a:p>
          <a:p>
            <a:pPr algn="ctr"/>
            <a:r>
              <a:rPr lang="en-US" sz="1400" b="1" dirty="0"/>
              <a:t>NH</a:t>
            </a:r>
            <a:r>
              <a:rPr lang="en-US" sz="1400" b="1" baseline="-25000" dirty="0"/>
              <a:t>2</a:t>
            </a:r>
            <a:r>
              <a:rPr lang="en-US" sz="1400" b="1" dirty="0"/>
              <a:t>CN</a:t>
            </a:r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318AA7B0-6B7D-4A68-A12A-CF98A41692B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3197896" y="5934062"/>
            <a:ext cx="1116539" cy="370181"/>
          </a:xfrm>
          <a:prstGeom prst="rect">
            <a:avLst/>
          </a:prstGeom>
        </p:spPr>
      </p:pic>
      <p:sp>
        <p:nvSpPr>
          <p:cNvPr id="104" name="TextBox 103">
            <a:extLst>
              <a:ext uri="{FF2B5EF4-FFF2-40B4-BE49-F238E27FC236}">
                <a16:creationId xmlns:a16="http://schemas.microsoft.com/office/drawing/2014/main" id="{6728DB42-C767-4C9B-AC76-6241BE3D16AB}"/>
              </a:ext>
            </a:extLst>
          </p:cNvPr>
          <p:cNvSpPr txBox="1"/>
          <p:nvPr/>
        </p:nvSpPr>
        <p:spPr>
          <a:xfrm>
            <a:off x="12782170" y="6258591"/>
            <a:ext cx="1947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Iminopropadienylidene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r>
              <a:rPr lang="en-US" sz="1400" b="1" dirty="0"/>
              <a:t>NH</a:t>
            </a:r>
          </a:p>
        </p:txBody>
      </p:sp>
      <p:pic>
        <p:nvPicPr>
          <p:cNvPr id="107" name="Picture 106">
            <a:extLst>
              <a:ext uri="{FF2B5EF4-FFF2-40B4-BE49-F238E27FC236}">
                <a16:creationId xmlns:a16="http://schemas.microsoft.com/office/drawing/2014/main" id="{C3073A53-4D18-4509-877B-A6765D7EDAAB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5048062" y="7945529"/>
            <a:ext cx="1008561" cy="341108"/>
          </a:xfrm>
          <a:prstGeom prst="rect">
            <a:avLst/>
          </a:prstGeom>
        </p:spPr>
      </p:pic>
      <p:sp>
        <p:nvSpPr>
          <p:cNvPr id="108" name="TextBox 107">
            <a:extLst>
              <a:ext uri="{FF2B5EF4-FFF2-40B4-BE49-F238E27FC236}">
                <a16:creationId xmlns:a16="http://schemas.microsoft.com/office/drawing/2014/main" id="{14ACA6BF-CA32-4DDB-85A6-09978C63B7E3}"/>
              </a:ext>
            </a:extLst>
          </p:cNvPr>
          <p:cNvSpPr txBox="1"/>
          <p:nvPr/>
        </p:nvSpPr>
        <p:spPr>
          <a:xfrm>
            <a:off x="14621622" y="8265617"/>
            <a:ext cx="1861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Carbodiimide</a:t>
            </a:r>
            <a:endParaRPr lang="en-US" sz="1400" b="1" dirty="0"/>
          </a:p>
          <a:p>
            <a:pPr algn="ctr"/>
            <a:r>
              <a:rPr lang="en-US" sz="1400" b="1" dirty="0"/>
              <a:t>NHCNH</a:t>
            </a:r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11D5D2A8-0C6C-4F28-8FEF-23C8A6D3D2B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5005226" y="8747603"/>
            <a:ext cx="1094232" cy="367049"/>
          </a:xfrm>
          <a:prstGeom prst="rect">
            <a:avLst/>
          </a:prstGeom>
        </p:spPr>
      </p:pic>
      <p:sp>
        <p:nvSpPr>
          <p:cNvPr id="110" name="TextBox 109">
            <a:extLst>
              <a:ext uri="{FF2B5EF4-FFF2-40B4-BE49-F238E27FC236}">
                <a16:creationId xmlns:a16="http://schemas.microsoft.com/office/drawing/2014/main" id="{BB5E42E8-7644-4E86-A02E-0DEAB0D8F949}"/>
              </a:ext>
            </a:extLst>
          </p:cNvPr>
          <p:cNvSpPr txBox="1"/>
          <p:nvPr/>
        </p:nvSpPr>
        <p:spPr>
          <a:xfrm>
            <a:off x="14621619" y="9009166"/>
            <a:ext cx="1861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Protonated cyanogen</a:t>
            </a:r>
          </a:p>
          <a:p>
            <a:pPr algn="ctr"/>
            <a:r>
              <a:rPr lang="en-US" sz="1400" b="1" dirty="0"/>
              <a:t>NHCCN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9CF276BF-FCC0-45F9-92F4-0365D20CB1B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146154" y="4634785"/>
            <a:ext cx="925879" cy="501957"/>
          </a:xfrm>
          <a:prstGeom prst="rect">
            <a:avLst/>
          </a:prstGeom>
        </p:spPr>
      </p:pic>
      <p:sp>
        <p:nvSpPr>
          <p:cNvPr id="112" name="TextBox 111">
            <a:extLst>
              <a:ext uri="{FF2B5EF4-FFF2-40B4-BE49-F238E27FC236}">
                <a16:creationId xmlns:a16="http://schemas.microsoft.com/office/drawing/2014/main" id="{16E1DC4E-C09B-49A7-A399-8E5E0488C377}"/>
              </a:ext>
            </a:extLst>
          </p:cNvPr>
          <p:cNvSpPr txBox="1"/>
          <p:nvPr/>
        </p:nvSpPr>
        <p:spPr>
          <a:xfrm>
            <a:off x="2607874" y="5090244"/>
            <a:ext cx="2002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Methylcyanide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CN</a:t>
            </a:r>
          </a:p>
        </p:txBody>
      </p:sp>
      <p:pic>
        <p:nvPicPr>
          <p:cNvPr id="113" name="Picture 112">
            <a:extLst>
              <a:ext uri="{FF2B5EF4-FFF2-40B4-BE49-F238E27FC236}">
                <a16:creationId xmlns:a16="http://schemas.microsoft.com/office/drawing/2014/main" id="{1F75EC01-2384-4EDD-BE3B-F68A00A2F73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508547" y="2645340"/>
            <a:ext cx="777289" cy="453298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0C905F77-FDD1-4D21-BF49-9CAF7B308023}"/>
              </a:ext>
            </a:extLst>
          </p:cNvPr>
          <p:cNvSpPr txBox="1"/>
          <p:nvPr/>
        </p:nvSpPr>
        <p:spPr>
          <a:xfrm>
            <a:off x="10770419" y="3061278"/>
            <a:ext cx="2253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Methyl isocyanide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NC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50C40E-4FB2-470C-8BDA-8712FF9F30E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3277950" y="3708281"/>
            <a:ext cx="956430" cy="522255"/>
          </a:xfrm>
          <a:prstGeom prst="rect">
            <a:avLst/>
          </a:prstGeom>
        </p:spPr>
      </p:pic>
      <p:sp>
        <p:nvSpPr>
          <p:cNvPr id="121" name="TextBox 120">
            <a:extLst>
              <a:ext uri="{FF2B5EF4-FFF2-40B4-BE49-F238E27FC236}">
                <a16:creationId xmlns:a16="http://schemas.microsoft.com/office/drawing/2014/main" id="{75709903-1112-46FF-BC88-5EE7EB619D41}"/>
              </a:ext>
            </a:extLst>
          </p:cNvPr>
          <p:cNvSpPr txBox="1"/>
          <p:nvPr/>
        </p:nvSpPr>
        <p:spPr>
          <a:xfrm>
            <a:off x="13098224" y="4232681"/>
            <a:ext cx="1315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Ketenimine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CNH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68B08D-BF4E-4078-A918-ECBE2DCB5083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5074186" y="4716618"/>
            <a:ext cx="956313" cy="789133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id="{4CC31478-650D-4144-A784-49B991D500B8}"/>
              </a:ext>
            </a:extLst>
          </p:cNvPr>
          <p:cNvSpPr txBox="1"/>
          <p:nvPr/>
        </p:nvSpPr>
        <p:spPr>
          <a:xfrm>
            <a:off x="14394126" y="5442077"/>
            <a:ext cx="2316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Z-</a:t>
            </a:r>
            <a:r>
              <a:rPr lang="en-US" sz="1400" b="1" dirty="0" err="1"/>
              <a:t>Cyanomethanimine</a:t>
            </a:r>
            <a:endParaRPr lang="en-US" sz="1400" b="1" dirty="0"/>
          </a:p>
          <a:p>
            <a:pPr algn="ctr"/>
            <a:r>
              <a:rPr lang="en-US" sz="1400" b="1" dirty="0"/>
              <a:t>Z-NHCHCN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3066F41-1223-4E95-A29A-6FB7BDE4B241}"/>
              </a:ext>
            </a:extLst>
          </p:cNvPr>
          <p:cNvSpPr txBox="1"/>
          <p:nvPr/>
        </p:nvSpPr>
        <p:spPr>
          <a:xfrm>
            <a:off x="4171780" y="3443027"/>
            <a:ext cx="2220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Vinyl cyanide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CHCN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C7DBA84-69C8-444F-BD00-993448DA22A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694640" y="2587655"/>
            <a:ext cx="1174831" cy="85099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D6907C9-127E-4B77-A263-5CEB1F92C350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221182" y="9684420"/>
            <a:ext cx="775826" cy="545136"/>
          </a:xfrm>
          <a:prstGeom prst="rect">
            <a:avLst/>
          </a:prstGeom>
        </p:spPr>
      </p:pic>
      <p:sp>
        <p:nvSpPr>
          <p:cNvPr id="137" name="TextBox 136">
            <a:extLst>
              <a:ext uri="{FF2B5EF4-FFF2-40B4-BE49-F238E27FC236}">
                <a16:creationId xmlns:a16="http://schemas.microsoft.com/office/drawing/2014/main" id="{ED754CDD-AD9B-4CD7-A5B9-82E2CCF2673F}"/>
              </a:ext>
            </a:extLst>
          </p:cNvPr>
          <p:cNvSpPr txBox="1"/>
          <p:nvPr/>
        </p:nvSpPr>
        <p:spPr>
          <a:xfrm>
            <a:off x="2951150" y="10199526"/>
            <a:ext cx="1315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Methylamine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NH</a:t>
            </a:r>
            <a:r>
              <a:rPr lang="en-US" sz="1400" b="1" baseline="-25000" dirty="0"/>
              <a:t>2</a:t>
            </a:r>
            <a:endParaRPr lang="en-US" sz="1400" b="1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CB5006A-178B-4F06-B05B-D387CFA15994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3082205" y="6761532"/>
            <a:ext cx="1347921" cy="708361"/>
          </a:xfrm>
          <a:prstGeom prst="rect">
            <a:avLst/>
          </a:prstGeom>
        </p:spPr>
      </p:pic>
      <p:sp>
        <p:nvSpPr>
          <p:cNvPr id="146" name="TextBox 145">
            <a:extLst>
              <a:ext uri="{FF2B5EF4-FFF2-40B4-BE49-F238E27FC236}">
                <a16:creationId xmlns:a16="http://schemas.microsoft.com/office/drawing/2014/main" id="{7BF788B4-E9ED-480D-A4B8-49D1CA01EA24}"/>
              </a:ext>
            </a:extLst>
          </p:cNvPr>
          <p:cNvSpPr txBox="1"/>
          <p:nvPr/>
        </p:nvSpPr>
        <p:spPr>
          <a:xfrm>
            <a:off x="12963190" y="7417470"/>
            <a:ext cx="15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Propargylimine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3</a:t>
            </a:r>
            <a:r>
              <a:rPr lang="en-US" sz="1400" b="1" dirty="0"/>
              <a:t>HNH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B4942033-C015-48F6-84CA-4EFFABD920A9}"/>
              </a:ext>
            </a:extLst>
          </p:cNvPr>
          <p:cNvSpPr txBox="1"/>
          <p:nvPr/>
        </p:nvSpPr>
        <p:spPr>
          <a:xfrm>
            <a:off x="10664716" y="3749756"/>
            <a:ext cx="2464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Isocyanodiacetylene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4</a:t>
            </a:r>
            <a:r>
              <a:rPr lang="en-US" sz="1400" b="1" dirty="0"/>
              <a:t>NC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DBC9E63-78B8-46E6-BE93-0DFEA07CBC13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489599" y="5081289"/>
            <a:ext cx="1584912" cy="583168"/>
          </a:xfrm>
          <a:prstGeom prst="rect">
            <a:avLst/>
          </a:prstGeom>
        </p:spPr>
      </p:pic>
      <p:sp>
        <p:nvSpPr>
          <p:cNvPr id="160" name="TextBox 159">
            <a:extLst>
              <a:ext uri="{FF2B5EF4-FFF2-40B4-BE49-F238E27FC236}">
                <a16:creationId xmlns:a16="http://schemas.microsoft.com/office/drawing/2014/main" id="{53AA674D-1C29-4116-80A0-C3B92F419514}"/>
              </a:ext>
            </a:extLst>
          </p:cNvPr>
          <p:cNvSpPr txBox="1"/>
          <p:nvPr/>
        </p:nvSpPr>
        <p:spPr>
          <a:xfrm>
            <a:off x="4171780" y="5574862"/>
            <a:ext cx="2220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3-Cyanopropargyl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r>
              <a:rPr lang="en-US" sz="1400" b="1" dirty="0"/>
              <a:t>N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6350F7F6-574D-498B-BF57-26B68B7B555B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6904499" y="2586469"/>
            <a:ext cx="1550391" cy="525250"/>
          </a:xfrm>
          <a:prstGeom prst="rect">
            <a:avLst/>
          </a:prstGeom>
        </p:spPr>
      </p:pic>
      <p:sp>
        <p:nvSpPr>
          <p:cNvPr id="163" name="TextBox 162">
            <a:extLst>
              <a:ext uri="{FF2B5EF4-FFF2-40B4-BE49-F238E27FC236}">
                <a16:creationId xmlns:a16="http://schemas.microsoft.com/office/drawing/2014/main" id="{0A39D079-DFD8-4E96-9EC3-CE92E7942A73}"/>
              </a:ext>
            </a:extLst>
          </p:cNvPr>
          <p:cNvSpPr txBox="1"/>
          <p:nvPr/>
        </p:nvSpPr>
        <p:spPr>
          <a:xfrm>
            <a:off x="6591385" y="3041595"/>
            <a:ext cx="2176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Methylcyanoacetylene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r>
              <a:rPr lang="en-US" sz="1400" b="1" dirty="0"/>
              <a:t>N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49C61CD2-C68E-4419-AF84-9B6874754577}"/>
              </a:ext>
            </a:extLst>
          </p:cNvPr>
          <p:cNvSpPr txBox="1"/>
          <p:nvPr/>
        </p:nvSpPr>
        <p:spPr>
          <a:xfrm>
            <a:off x="4392825" y="4612719"/>
            <a:ext cx="1778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Cyanoallene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CCHCN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FC04398-9086-4A20-A7E9-0DA87BA4BDF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4994387" y="10237991"/>
            <a:ext cx="1115911" cy="800981"/>
          </a:xfrm>
          <a:prstGeom prst="rect">
            <a:avLst/>
          </a:prstGeom>
        </p:spPr>
      </p:pic>
      <p:sp>
        <p:nvSpPr>
          <p:cNvPr id="171" name="TextBox 170">
            <a:extLst>
              <a:ext uri="{FF2B5EF4-FFF2-40B4-BE49-F238E27FC236}">
                <a16:creationId xmlns:a16="http://schemas.microsoft.com/office/drawing/2014/main" id="{1F5944A4-30AE-4503-A656-A5D7BAD0F71E}"/>
              </a:ext>
            </a:extLst>
          </p:cNvPr>
          <p:cNvSpPr txBox="1"/>
          <p:nvPr/>
        </p:nvSpPr>
        <p:spPr>
          <a:xfrm>
            <a:off x="14470649" y="10939577"/>
            <a:ext cx="2163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Aminoacetonitrile</a:t>
            </a:r>
          </a:p>
          <a:p>
            <a:pPr algn="ctr"/>
            <a:r>
              <a:rPr lang="en-US" sz="1400" b="1" dirty="0"/>
              <a:t>NH</a:t>
            </a:r>
            <a:r>
              <a:rPr lang="en-US" sz="1400" b="1" baseline="-25000" dirty="0"/>
              <a:t>2</a:t>
            </a:r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CN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87F6424-EC6E-4881-9B90-0F37A9649F3E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3305248" y="4708104"/>
            <a:ext cx="901835" cy="743499"/>
          </a:xfrm>
          <a:prstGeom prst="rect">
            <a:avLst/>
          </a:prstGeom>
        </p:spPr>
      </p:pic>
      <p:sp>
        <p:nvSpPr>
          <p:cNvPr id="174" name="TextBox 173">
            <a:extLst>
              <a:ext uri="{FF2B5EF4-FFF2-40B4-BE49-F238E27FC236}">
                <a16:creationId xmlns:a16="http://schemas.microsoft.com/office/drawing/2014/main" id="{5B992DAF-CAEE-4BD4-83E0-5AA64457F257}"/>
              </a:ext>
            </a:extLst>
          </p:cNvPr>
          <p:cNvSpPr txBox="1"/>
          <p:nvPr/>
        </p:nvSpPr>
        <p:spPr>
          <a:xfrm>
            <a:off x="13098224" y="5423662"/>
            <a:ext cx="1315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Ethanimine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CHNH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A36D02FD-EC12-4AA5-B09E-9BA5C393E8BE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022021" y="3523114"/>
            <a:ext cx="1315342" cy="676369"/>
          </a:xfrm>
          <a:prstGeom prst="rect">
            <a:avLst/>
          </a:prstGeom>
        </p:spPr>
      </p:pic>
      <p:sp>
        <p:nvSpPr>
          <p:cNvPr id="175" name="TextBox 174">
            <a:extLst>
              <a:ext uri="{FF2B5EF4-FFF2-40B4-BE49-F238E27FC236}">
                <a16:creationId xmlns:a16="http://schemas.microsoft.com/office/drawing/2014/main" id="{557C0B09-F6CD-4AF1-A71B-351856D3D5F0}"/>
              </a:ext>
            </a:extLst>
          </p:cNvPr>
          <p:cNvSpPr txBox="1"/>
          <p:nvPr/>
        </p:nvSpPr>
        <p:spPr>
          <a:xfrm>
            <a:off x="6808058" y="4139622"/>
            <a:ext cx="1743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3-Butynenitrile</a:t>
            </a:r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3</a:t>
            </a:r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CN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A259DC36-3AC8-4E55-A7A8-FE9FDF7F803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119002" y="5627849"/>
            <a:ext cx="980178" cy="600108"/>
          </a:xfrm>
          <a:prstGeom prst="rect">
            <a:avLst/>
          </a:prstGeom>
        </p:spPr>
      </p:pic>
      <p:sp>
        <p:nvSpPr>
          <p:cNvPr id="179" name="TextBox 178">
            <a:extLst>
              <a:ext uri="{FF2B5EF4-FFF2-40B4-BE49-F238E27FC236}">
                <a16:creationId xmlns:a16="http://schemas.microsoft.com/office/drawing/2014/main" id="{B123E320-D059-4995-A310-F15817D8C05B}"/>
              </a:ext>
            </a:extLst>
          </p:cNvPr>
          <p:cNvSpPr txBox="1"/>
          <p:nvPr/>
        </p:nvSpPr>
        <p:spPr>
          <a:xfrm>
            <a:off x="2912915" y="6212854"/>
            <a:ext cx="1392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Ethylcyanide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CN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F40D88D-2097-429D-AFF3-1AE97A2C3131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786286" y="4630349"/>
            <a:ext cx="1786812" cy="820625"/>
          </a:xfrm>
          <a:prstGeom prst="rect">
            <a:avLst/>
          </a:prstGeom>
        </p:spPr>
      </p:pic>
      <p:sp>
        <p:nvSpPr>
          <p:cNvPr id="182" name="TextBox 181">
            <a:extLst>
              <a:ext uri="{FF2B5EF4-FFF2-40B4-BE49-F238E27FC236}">
                <a16:creationId xmlns:a16="http://schemas.microsoft.com/office/drawing/2014/main" id="{B58C72CF-64B0-43FE-BD9B-A52707DABF9F}"/>
              </a:ext>
            </a:extLst>
          </p:cNvPr>
          <p:cNvSpPr txBox="1"/>
          <p:nvPr/>
        </p:nvSpPr>
        <p:spPr>
          <a:xfrm>
            <a:off x="6473084" y="5392209"/>
            <a:ext cx="241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trans</a:t>
            </a:r>
            <a:r>
              <a:rPr lang="en-US" sz="1400" b="1" dirty="0"/>
              <a:t>-</a:t>
            </a:r>
            <a:r>
              <a:rPr lang="en-US" sz="1400" b="1" dirty="0" err="1"/>
              <a:t>Cyanovinylacetylene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3</a:t>
            </a:r>
            <a:r>
              <a:rPr lang="en-US" sz="1400" b="1" dirty="0"/>
              <a:t>CHCHCN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AD573488-1F90-4ACB-90BE-4BE37DC9D14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6779792" y="5876799"/>
            <a:ext cx="1799807" cy="888658"/>
          </a:xfrm>
          <a:prstGeom prst="rect">
            <a:avLst/>
          </a:prstGeom>
        </p:spPr>
      </p:pic>
      <p:sp>
        <p:nvSpPr>
          <p:cNvPr id="185" name="TextBox 184">
            <a:extLst>
              <a:ext uri="{FF2B5EF4-FFF2-40B4-BE49-F238E27FC236}">
                <a16:creationId xmlns:a16="http://schemas.microsoft.com/office/drawing/2014/main" id="{0F458898-A9A8-4DF0-ABA5-F6F82FA3D2BA}"/>
              </a:ext>
            </a:extLst>
          </p:cNvPr>
          <p:cNvSpPr txBox="1"/>
          <p:nvPr/>
        </p:nvSpPr>
        <p:spPr>
          <a:xfrm>
            <a:off x="6473084" y="6714934"/>
            <a:ext cx="241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Vinylcyanoacetylene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CHC</a:t>
            </a:r>
            <a:r>
              <a:rPr lang="en-US" sz="1400" b="1" baseline="-25000" dirty="0"/>
              <a:t>3</a:t>
            </a:r>
            <a:r>
              <a:rPr lang="en-US" sz="1400" b="1" dirty="0"/>
              <a:t>N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7D2EDC06-5881-4F90-9E0E-5132C0869E93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6606454" y="7197988"/>
            <a:ext cx="2146476" cy="520001"/>
          </a:xfrm>
          <a:prstGeom prst="rect">
            <a:avLst/>
          </a:prstGeom>
        </p:spPr>
      </p:pic>
      <p:sp>
        <p:nvSpPr>
          <p:cNvPr id="188" name="TextBox 187">
            <a:extLst>
              <a:ext uri="{FF2B5EF4-FFF2-40B4-BE49-F238E27FC236}">
                <a16:creationId xmlns:a16="http://schemas.microsoft.com/office/drawing/2014/main" id="{C2158DA7-43C9-410E-BBCF-4CA0A59011AA}"/>
              </a:ext>
            </a:extLst>
          </p:cNvPr>
          <p:cNvSpPr txBox="1"/>
          <p:nvPr/>
        </p:nvSpPr>
        <p:spPr>
          <a:xfrm>
            <a:off x="6473084" y="7660582"/>
            <a:ext cx="241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Methylcyanodiacetylene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</a:t>
            </a:r>
            <a:r>
              <a:rPr lang="en-US" sz="1400" b="1" baseline="-25000" dirty="0"/>
              <a:t>5</a:t>
            </a:r>
            <a:r>
              <a:rPr lang="en-US" sz="1400" b="1" dirty="0"/>
              <a:t>N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A122CA42-F513-4317-854F-099039090DD9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912917" y="6761228"/>
            <a:ext cx="1392355" cy="707423"/>
          </a:xfrm>
          <a:prstGeom prst="rect">
            <a:avLst/>
          </a:prstGeom>
        </p:spPr>
      </p:pic>
      <p:sp>
        <p:nvSpPr>
          <p:cNvPr id="196" name="TextBox 195">
            <a:extLst>
              <a:ext uri="{FF2B5EF4-FFF2-40B4-BE49-F238E27FC236}">
                <a16:creationId xmlns:a16="http://schemas.microsoft.com/office/drawing/2014/main" id="{3CB2B428-9484-4582-B1A9-8AACB578C957}"/>
              </a:ext>
            </a:extLst>
          </p:cNvPr>
          <p:cNvSpPr txBox="1"/>
          <p:nvPr/>
        </p:nvSpPr>
        <p:spPr>
          <a:xfrm>
            <a:off x="2705213" y="7446608"/>
            <a:ext cx="1807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n-</a:t>
            </a:r>
            <a:r>
              <a:rPr lang="en-US" sz="1400" b="1" dirty="0" err="1"/>
              <a:t>Propylcyanide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r>
              <a:rPr lang="en-US" sz="1400" b="1" dirty="0"/>
              <a:t>H</a:t>
            </a:r>
            <a:r>
              <a:rPr lang="en-US" sz="1400" b="1" baseline="-25000" dirty="0"/>
              <a:t>7</a:t>
            </a:r>
            <a:r>
              <a:rPr lang="en-US" sz="1400" b="1" dirty="0"/>
              <a:t>CN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4FA709F9-3566-458B-86AE-E09C9D58E316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3048422" y="8047250"/>
            <a:ext cx="1121338" cy="1079587"/>
          </a:xfrm>
          <a:prstGeom prst="rect">
            <a:avLst/>
          </a:prstGeom>
        </p:spPr>
      </p:pic>
      <p:sp>
        <p:nvSpPr>
          <p:cNvPr id="199" name="TextBox 198">
            <a:extLst>
              <a:ext uri="{FF2B5EF4-FFF2-40B4-BE49-F238E27FC236}">
                <a16:creationId xmlns:a16="http://schemas.microsoft.com/office/drawing/2014/main" id="{C4E6144A-BADE-4152-A061-FEB5BB1DAFB1}"/>
              </a:ext>
            </a:extLst>
          </p:cNvPr>
          <p:cNvSpPr txBox="1"/>
          <p:nvPr/>
        </p:nvSpPr>
        <p:spPr>
          <a:xfrm>
            <a:off x="2294638" y="9119134"/>
            <a:ext cx="26289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I-</a:t>
            </a:r>
            <a:r>
              <a:rPr lang="en-US" sz="1400" b="1" dirty="0" err="1"/>
              <a:t>Propylcyanide</a:t>
            </a:r>
            <a:endParaRPr lang="en-US" sz="1400" b="1" dirty="0"/>
          </a:p>
          <a:p>
            <a:pPr algn="ctr"/>
            <a:r>
              <a:rPr lang="en-US" sz="1400" b="1" dirty="0"/>
              <a:t>(CH</a:t>
            </a:r>
            <a:r>
              <a:rPr lang="en-US" sz="1400" b="1" baseline="-25000" dirty="0"/>
              <a:t>3</a:t>
            </a:r>
            <a:r>
              <a:rPr lang="en-US" sz="1400" b="1" dirty="0"/>
              <a:t>)</a:t>
            </a:r>
            <a:r>
              <a:rPr lang="en-US" sz="1400" b="1" baseline="-25000" dirty="0"/>
              <a:t>2</a:t>
            </a:r>
            <a:r>
              <a:rPr lang="en-US" sz="1400" b="1" dirty="0"/>
              <a:t>CHCN</a:t>
            </a:r>
          </a:p>
          <a:p>
            <a:pPr algn="ctr"/>
            <a:endParaRPr lang="en-US" sz="1400" b="1" dirty="0"/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5BA08353-1EA6-4C5C-8666-1ED6EC7B326F}"/>
              </a:ext>
            </a:extLst>
          </p:cNvPr>
          <p:cNvSpPr txBox="1"/>
          <p:nvPr/>
        </p:nvSpPr>
        <p:spPr>
          <a:xfrm>
            <a:off x="8971834" y="4894003"/>
            <a:ext cx="211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1-Cyanocyclopentadiene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5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CN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7075244F-302A-4498-AC56-307125A7E710}"/>
              </a:ext>
            </a:extLst>
          </p:cNvPr>
          <p:cNvSpPr txBox="1"/>
          <p:nvPr/>
        </p:nvSpPr>
        <p:spPr>
          <a:xfrm>
            <a:off x="8971834" y="6533422"/>
            <a:ext cx="211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2-Cyanocyclopentadiene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5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CN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858A81D6-64F5-48FC-8CD7-B993A2F3A836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9200067" y="7031236"/>
            <a:ext cx="1663002" cy="1195849"/>
          </a:xfrm>
          <a:prstGeom prst="rect">
            <a:avLst/>
          </a:prstGeom>
        </p:spPr>
      </p:pic>
      <p:sp>
        <p:nvSpPr>
          <p:cNvPr id="208" name="TextBox 207">
            <a:extLst>
              <a:ext uri="{FF2B5EF4-FFF2-40B4-BE49-F238E27FC236}">
                <a16:creationId xmlns:a16="http://schemas.microsoft.com/office/drawing/2014/main" id="{15DD9D91-7925-4E6A-956B-C6753DAFFF5E}"/>
              </a:ext>
            </a:extLst>
          </p:cNvPr>
          <p:cNvSpPr txBox="1"/>
          <p:nvPr/>
        </p:nvSpPr>
        <p:spPr>
          <a:xfrm>
            <a:off x="8971834" y="8168332"/>
            <a:ext cx="211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Benzonitrile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6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CN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34136E73-0B2C-45CB-A478-597C6BBAC775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127918" y="8660652"/>
            <a:ext cx="1807301" cy="1421159"/>
          </a:xfrm>
          <a:prstGeom prst="rect">
            <a:avLst/>
          </a:prstGeom>
        </p:spPr>
      </p:pic>
      <p:sp>
        <p:nvSpPr>
          <p:cNvPr id="214" name="TextBox 213">
            <a:extLst>
              <a:ext uri="{FF2B5EF4-FFF2-40B4-BE49-F238E27FC236}">
                <a16:creationId xmlns:a16="http://schemas.microsoft.com/office/drawing/2014/main" id="{D86F9087-E63E-4937-812E-C3791251A274}"/>
              </a:ext>
            </a:extLst>
          </p:cNvPr>
          <p:cNvSpPr txBox="1"/>
          <p:nvPr/>
        </p:nvSpPr>
        <p:spPr>
          <a:xfrm>
            <a:off x="8971834" y="10062230"/>
            <a:ext cx="211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1-Cyanonaphthalene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10</a:t>
            </a:r>
            <a:r>
              <a:rPr lang="en-US" sz="1400" b="1" dirty="0"/>
              <a:t>H</a:t>
            </a:r>
            <a:r>
              <a:rPr lang="en-US" sz="1400" b="1" baseline="-25000" dirty="0"/>
              <a:t>7</a:t>
            </a:r>
            <a:r>
              <a:rPr lang="en-US" sz="1400" b="1" dirty="0"/>
              <a:t>CN</a:t>
            </a:r>
            <a:endParaRPr lang="en-US" sz="1400" b="1" i="1" dirty="0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6CC74CA6-CCF6-4828-8853-70171837BC41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9015355" y="10555250"/>
            <a:ext cx="2032426" cy="1277977"/>
          </a:xfrm>
          <a:prstGeom prst="rect">
            <a:avLst/>
          </a:prstGeom>
        </p:spPr>
      </p:pic>
      <p:sp>
        <p:nvSpPr>
          <p:cNvPr id="217" name="TextBox 216">
            <a:extLst>
              <a:ext uri="{FF2B5EF4-FFF2-40B4-BE49-F238E27FC236}">
                <a16:creationId xmlns:a16="http://schemas.microsoft.com/office/drawing/2014/main" id="{5CB26895-D1F2-4C43-A2BE-34C79C060375}"/>
              </a:ext>
            </a:extLst>
          </p:cNvPr>
          <p:cNvSpPr txBox="1"/>
          <p:nvPr/>
        </p:nvSpPr>
        <p:spPr>
          <a:xfrm>
            <a:off x="8971834" y="11763262"/>
            <a:ext cx="211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2-Cyanonaphthalene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10</a:t>
            </a:r>
            <a:r>
              <a:rPr lang="en-US" sz="1400" b="1" dirty="0"/>
              <a:t>H</a:t>
            </a:r>
            <a:r>
              <a:rPr lang="en-US" sz="1400" b="1" baseline="-25000" dirty="0"/>
              <a:t>7</a:t>
            </a:r>
            <a:r>
              <a:rPr lang="en-US" sz="1400" b="1" dirty="0"/>
              <a:t>CN</a:t>
            </a:r>
            <a:endParaRPr lang="en-US" sz="1400" b="1" i="1" dirty="0"/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F6878F55-852C-437E-8143-2176F8806B63}"/>
              </a:ext>
            </a:extLst>
          </p:cNvPr>
          <p:cNvSpPr txBox="1"/>
          <p:nvPr/>
        </p:nvSpPr>
        <p:spPr>
          <a:xfrm>
            <a:off x="10586905" y="1956507"/>
            <a:ext cx="2620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Isocyanide</a:t>
            </a:r>
          </a:p>
        </p:txBody>
      </p:sp>
      <p:cxnSp>
        <p:nvCxnSpPr>
          <p:cNvPr id="238" name="Straight Connector 237">
            <a:extLst>
              <a:ext uri="{FF2B5EF4-FFF2-40B4-BE49-F238E27FC236}">
                <a16:creationId xmlns:a16="http://schemas.microsoft.com/office/drawing/2014/main" id="{49DBE289-FCF9-4CEF-99D7-212302C89B79}"/>
              </a:ext>
            </a:extLst>
          </p:cNvPr>
          <p:cNvCxnSpPr>
            <a:cxnSpLocks/>
          </p:cNvCxnSpPr>
          <p:nvPr/>
        </p:nvCxnSpPr>
        <p:spPr>
          <a:xfrm>
            <a:off x="468088" y="2486280"/>
            <a:ext cx="1620338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TextBox 239">
            <a:extLst>
              <a:ext uri="{FF2B5EF4-FFF2-40B4-BE49-F238E27FC236}">
                <a16:creationId xmlns:a16="http://schemas.microsoft.com/office/drawing/2014/main" id="{6098F8B0-AD46-46FE-B204-8F78DA3E6C43}"/>
              </a:ext>
            </a:extLst>
          </p:cNvPr>
          <p:cNvSpPr txBox="1"/>
          <p:nvPr/>
        </p:nvSpPr>
        <p:spPr>
          <a:xfrm>
            <a:off x="14621622" y="1956507"/>
            <a:ext cx="1861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Other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B0D8ADC9-992A-4808-84F0-E72478B3F194}"/>
              </a:ext>
            </a:extLst>
          </p:cNvPr>
          <p:cNvSpPr txBox="1"/>
          <p:nvPr/>
        </p:nvSpPr>
        <p:spPr>
          <a:xfrm>
            <a:off x="4375545" y="1956507"/>
            <a:ext cx="181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Alkene</a:t>
            </a: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8D92A967-9C07-4040-9210-9220B7FD6FD1}"/>
              </a:ext>
            </a:extLst>
          </p:cNvPr>
          <p:cNvSpPr txBox="1"/>
          <p:nvPr/>
        </p:nvSpPr>
        <p:spPr>
          <a:xfrm>
            <a:off x="2701080" y="1956507"/>
            <a:ext cx="1816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Alkane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B8512BEE-BB61-40B5-9C20-9526548ADA19}"/>
              </a:ext>
            </a:extLst>
          </p:cNvPr>
          <p:cNvSpPr txBox="1"/>
          <p:nvPr/>
        </p:nvSpPr>
        <p:spPr>
          <a:xfrm>
            <a:off x="970644" y="1956507"/>
            <a:ext cx="1994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Cyanide</a:t>
            </a: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93599A11-7ED7-4B85-913B-135A08782CAB}"/>
              </a:ext>
            </a:extLst>
          </p:cNvPr>
          <p:cNvSpPr txBox="1"/>
          <p:nvPr/>
        </p:nvSpPr>
        <p:spPr>
          <a:xfrm>
            <a:off x="6773017" y="1956507"/>
            <a:ext cx="1813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Alkyne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AB34F82-420E-4D40-B423-F430FAA81E12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10999663" y="3545698"/>
            <a:ext cx="1795057" cy="230660"/>
          </a:xfrm>
          <a:prstGeom prst="rect">
            <a:avLst/>
          </a:prstGeom>
        </p:spPr>
      </p:pic>
      <p:sp>
        <p:nvSpPr>
          <p:cNvPr id="248" name="TextBox 247">
            <a:extLst>
              <a:ext uri="{FF2B5EF4-FFF2-40B4-BE49-F238E27FC236}">
                <a16:creationId xmlns:a16="http://schemas.microsoft.com/office/drawing/2014/main" id="{712A86D7-7FDA-4EB4-BA08-A4B56D4341A8}"/>
              </a:ext>
            </a:extLst>
          </p:cNvPr>
          <p:cNvSpPr txBox="1"/>
          <p:nvPr/>
        </p:nvSpPr>
        <p:spPr>
          <a:xfrm>
            <a:off x="12956185" y="1956507"/>
            <a:ext cx="1599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Imine</a:t>
            </a: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A810CC2E-1FE4-4F62-9A2B-C95F67217327}"/>
              </a:ext>
            </a:extLst>
          </p:cNvPr>
          <p:cNvSpPr txBox="1"/>
          <p:nvPr/>
        </p:nvSpPr>
        <p:spPr>
          <a:xfrm>
            <a:off x="9055335" y="1956507"/>
            <a:ext cx="1952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Cyclic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8E34C7-C8A6-44D7-A8A2-62410388D3D7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3132949" y="2713605"/>
            <a:ext cx="952291" cy="220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174F0E-6C19-4491-A04E-F6969A3364AD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3136822" y="3434719"/>
            <a:ext cx="944545" cy="5998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7A00023-6575-4631-A4FE-E9979148975A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9283585" y="3807079"/>
            <a:ext cx="1495966" cy="11180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483F091-437C-40A9-861C-A9EFB08DC4AC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9211783" y="5371261"/>
            <a:ext cx="1639571" cy="120163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DF2EFB5-FE2C-432B-83A6-DC6B7D3244EE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4448969" y="3937077"/>
            <a:ext cx="1666172" cy="76615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14451610" y="11467394"/>
            <a:ext cx="2201465" cy="1174660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1F5944A4-30AE-4503-A656-A5D7BAD0F71E}"/>
              </a:ext>
            </a:extLst>
          </p:cNvPr>
          <p:cNvSpPr txBox="1"/>
          <p:nvPr/>
        </p:nvSpPr>
        <p:spPr>
          <a:xfrm>
            <a:off x="14470649" y="12504009"/>
            <a:ext cx="2163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Cyanoacetyleneallene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HC</a:t>
            </a:r>
            <a:r>
              <a:rPr lang="en-US" sz="1400" b="1" baseline="-25000" dirty="0"/>
              <a:t>3</a:t>
            </a:r>
            <a:r>
              <a:rPr lang="en-US" sz="1400" b="1" dirty="0"/>
              <a:t>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3119002" y="10739579"/>
            <a:ext cx="980178" cy="763090"/>
          </a:xfrm>
          <a:prstGeom prst="rect">
            <a:avLst/>
          </a:prstGeom>
        </p:spPr>
      </p:pic>
      <p:sp>
        <p:nvSpPr>
          <p:cNvPr id="106" name="TextBox 105">
            <a:extLst>
              <a:ext uri="{FF2B5EF4-FFF2-40B4-BE49-F238E27FC236}">
                <a16:creationId xmlns:a16="http://schemas.microsoft.com/office/drawing/2014/main" id="{ED754CDD-AD9B-4CD7-A5B9-82E2CCF2673F}"/>
              </a:ext>
            </a:extLst>
          </p:cNvPr>
          <p:cNvSpPr txBox="1"/>
          <p:nvPr/>
        </p:nvSpPr>
        <p:spPr>
          <a:xfrm>
            <a:off x="2951150" y="11449460"/>
            <a:ext cx="1315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Ethylamine</a:t>
            </a:r>
          </a:p>
          <a:p>
            <a:pPr algn="ctr"/>
            <a:r>
              <a:rPr lang="en-US" sz="1400" b="1" i="1" dirty="0"/>
              <a:t>C</a:t>
            </a:r>
            <a:r>
              <a:rPr lang="en-US" sz="1400" b="1" i="1" baseline="-25000" dirty="0"/>
              <a:t>2</a:t>
            </a:r>
            <a:r>
              <a:rPr lang="en-US" sz="1400" b="1" i="1" dirty="0"/>
              <a:t>H</a:t>
            </a:r>
            <a:r>
              <a:rPr lang="en-US" sz="1400" b="1" i="1" baseline="-25000" dirty="0"/>
              <a:t>5</a:t>
            </a:r>
            <a:r>
              <a:rPr lang="en-US" sz="1400" b="1" i="1" dirty="0"/>
              <a:t>NH</a:t>
            </a:r>
            <a:r>
              <a:rPr lang="en-US" sz="1400" b="1" i="1" baseline="-25000" dirty="0"/>
              <a:t>2</a:t>
            </a:r>
            <a:endParaRPr lang="en-US" sz="14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4871635" y="6055469"/>
            <a:ext cx="820840" cy="728547"/>
          </a:xfrm>
          <a:prstGeom prst="rect">
            <a:avLst/>
          </a:prstGeom>
        </p:spPr>
      </p:pic>
      <p:sp>
        <p:nvSpPr>
          <p:cNvPr id="115" name="TextBox 114">
            <a:extLst>
              <a:ext uri="{FF2B5EF4-FFF2-40B4-BE49-F238E27FC236}">
                <a16:creationId xmlns:a16="http://schemas.microsoft.com/office/drawing/2014/main" id="{ED754CDD-AD9B-4CD7-A5B9-82E2CCF2673F}"/>
              </a:ext>
            </a:extLst>
          </p:cNvPr>
          <p:cNvSpPr txBox="1"/>
          <p:nvPr/>
        </p:nvSpPr>
        <p:spPr>
          <a:xfrm>
            <a:off x="4624114" y="6728568"/>
            <a:ext cx="1315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Vinylamine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3</a:t>
            </a:r>
            <a:r>
              <a:rPr lang="en-US" sz="1400" b="1" dirty="0"/>
              <a:t>NH</a:t>
            </a:r>
            <a:r>
              <a:rPr lang="en-US" sz="1400" b="1" baseline="-25000" dirty="0"/>
              <a:t>2</a:t>
            </a:r>
            <a:endParaRPr lang="en-US" sz="1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15099749" y="7114063"/>
            <a:ext cx="905186" cy="394198"/>
          </a:xfrm>
          <a:prstGeom prst="rect">
            <a:avLst/>
          </a:prstGeom>
        </p:spPr>
      </p:pic>
      <p:sp>
        <p:nvSpPr>
          <p:cNvPr id="118" name="TextBox 117">
            <a:extLst>
              <a:ext uri="{FF2B5EF4-FFF2-40B4-BE49-F238E27FC236}">
                <a16:creationId xmlns:a16="http://schemas.microsoft.com/office/drawing/2014/main" id="{4CC31478-650D-4144-A784-49B991D500B8}"/>
              </a:ext>
            </a:extLst>
          </p:cNvPr>
          <p:cNvSpPr txBox="1"/>
          <p:nvPr/>
        </p:nvSpPr>
        <p:spPr>
          <a:xfrm>
            <a:off x="14394126" y="7457534"/>
            <a:ext cx="2316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Cyanomidyl</a:t>
            </a:r>
            <a:endParaRPr lang="en-US" sz="1400" b="1" dirty="0"/>
          </a:p>
          <a:p>
            <a:pPr algn="ctr"/>
            <a:r>
              <a:rPr lang="en-US" sz="1400" b="1" dirty="0"/>
              <a:t>HNCN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14931582" y="5959511"/>
            <a:ext cx="1241521" cy="720468"/>
          </a:xfrm>
          <a:prstGeom prst="rect">
            <a:avLst/>
          </a:prstGeom>
        </p:spPr>
      </p:pic>
      <p:sp>
        <p:nvSpPr>
          <p:cNvPr id="119" name="TextBox 118">
            <a:extLst>
              <a:ext uri="{FF2B5EF4-FFF2-40B4-BE49-F238E27FC236}">
                <a16:creationId xmlns:a16="http://schemas.microsoft.com/office/drawing/2014/main" id="{4CC31478-650D-4144-A784-49B991D500B8}"/>
              </a:ext>
            </a:extLst>
          </p:cNvPr>
          <p:cNvSpPr txBox="1"/>
          <p:nvPr/>
        </p:nvSpPr>
        <p:spPr>
          <a:xfrm>
            <a:off x="14394126" y="6592232"/>
            <a:ext cx="2316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E</a:t>
            </a:r>
            <a:r>
              <a:rPr lang="en-US" sz="1400" b="1" dirty="0"/>
              <a:t>-</a:t>
            </a:r>
            <a:r>
              <a:rPr lang="en-US" sz="1400" b="1" dirty="0" err="1"/>
              <a:t>Cyanomethanimine</a:t>
            </a:r>
            <a:endParaRPr lang="en-US" sz="1400" b="1" dirty="0"/>
          </a:p>
          <a:p>
            <a:pPr algn="ctr"/>
            <a:r>
              <a:rPr lang="en-US" sz="1400" b="1" dirty="0"/>
              <a:t>NHCHCN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9563404" y="2553338"/>
            <a:ext cx="936329" cy="784156"/>
          </a:xfrm>
          <a:prstGeom prst="rect">
            <a:avLst/>
          </a:prstGeom>
        </p:spPr>
      </p:pic>
      <p:sp>
        <p:nvSpPr>
          <p:cNvPr id="122" name="TextBox 121">
            <a:extLst>
              <a:ext uri="{FF2B5EF4-FFF2-40B4-BE49-F238E27FC236}">
                <a16:creationId xmlns:a16="http://schemas.microsoft.com/office/drawing/2014/main" id="{5BA08353-1EA6-4C5C-8666-1ED6EC7B326F}"/>
              </a:ext>
            </a:extLst>
          </p:cNvPr>
          <p:cNvSpPr txBox="1"/>
          <p:nvPr/>
        </p:nvSpPr>
        <p:spPr>
          <a:xfrm>
            <a:off x="8971834" y="3323950"/>
            <a:ext cx="211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Aziridine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N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E206ED5B-77B3-468B-9827-C94B5E37EC58}"/>
              </a:ext>
            </a:extLst>
          </p:cNvPr>
          <p:cNvSpPr txBox="1"/>
          <p:nvPr/>
        </p:nvSpPr>
        <p:spPr>
          <a:xfrm>
            <a:off x="10544121" y="5127315"/>
            <a:ext cx="2706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Protonated-</a:t>
            </a:r>
            <a:r>
              <a:rPr lang="en-US" sz="1400" b="1" dirty="0" err="1"/>
              <a:t>isocyanoacetylene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2</a:t>
            </a:r>
            <a:r>
              <a:rPr lang="en-US" sz="1400" b="1" dirty="0"/>
              <a:t>NCH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11089798" y="4878043"/>
            <a:ext cx="1614780" cy="28269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4550127" y="7272268"/>
            <a:ext cx="1463857" cy="747771"/>
          </a:xfrm>
          <a:prstGeom prst="rect">
            <a:avLst/>
          </a:prstGeom>
        </p:spPr>
      </p:pic>
      <p:sp>
        <p:nvSpPr>
          <p:cNvPr id="128" name="TextBox 127">
            <a:extLst>
              <a:ext uri="{FF2B5EF4-FFF2-40B4-BE49-F238E27FC236}">
                <a16:creationId xmlns:a16="http://schemas.microsoft.com/office/drawing/2014/main" id="{ED754CDD-AD9B-4CD7-A5B9-82E2CCF2673F}"/>
              </a:ext>
            </a:extLst>
          </p:cNvPr>
          <p:cNvSpPr txBox="1"/>
          <p:nvPr/>
        </p:nvSpPr>
        <p:spPr>
          <a:xfrm>
            <a:off x="4147387" y="7959365"/>
            <a:ext cx="2269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trans-</a:t>
            </a:r>
            <a:r>
              <a:rPr lang="en-US" sz="1400" b="1" dirty="0" err="1"/>
              <a:t>Crotononitrile</a:t>
            </a:r>
            <a:endParaRPr lang="en-US" sz="1400" b="1" i="1" dirty="0"/>
          </a:p>
          <a:p>
            <a:pPr algn="ctr"/>
            <a:r>
              <a:rPr lang="en-US" sz="1400" b="1" i="1" dirty="0"/>
              <a:t>t</a:t>
            </a:r>
            <a:r>
              <a:rPr lang="en-US" sz="1400" b="1" dirty="0"/>
              <a:t>-CNCHCHCH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4651182" y="9541757"/>
            <a:ext cx="1261747" cy="985048"/>
          </a:xfrm>
          <a:prstGeom prst="rect">
            <a:avLst/>
          </a:prstGeom>
        </p:spPr>
      </p:pic>
      <p:sp>
        <p:nvSpPr>
          <p:cNvPr id="129" name="TextBox 128">
            <a:extLst>
              <a:ext uri="{FF2B5EF4-FFF2-40B4-BE49-F238E27FC236}">
                <a16:creationId xmlns:a16="http://schemas.microsoft.com/office/drawing/2014/main" id="{ED754CDD-AD9B-4CD7-A5B9-82E2CCF2673F}"/>
              </a:ext>
            </a:extLst>
          </p:cNvPr>
          <p:cNvSpPr txBox="1"/>
          <p:nvPr/>
        </p:nvSpPr>
        <p:spPr>
          <a:xfrm>
            <a:off x="4147387" y="10434400"/>
            <a:ext cx="2269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cis-</a:t>
            </a:r>
            <a:r>
              <a:rPr lang="en-US" sz="1400" b="1" dirty="0" err="1"/>
              <a:t>Crotononitrile</a:t>
            </a:r>
            <a:endParaRPr lang="en-US" sz="1400" b="1" i="1" dirty="0"/>
          </a:p>
          <a:p>
            <a:pPr algn="ctr"/>
            <a:r>
              <a:rPr lang="en-US" sz="1400" b="1" i="1" dirty="0"/>
              <a:t>c</a:t>
            </a:r>
            <a:r>
              <a:rPr lang="en-US" sz="1400" b="1" dirty="0"/>
              <a:t>-CNCHCHCH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4629145" y="10898600"/>
            <a:ext cx="1305820" cy="1142024"/>
          </a:xfrm>
          <a:prstGeom prst="rect">
            <a:avLst/>
          </a:prstGeom>
        </p:spPr>
      </p:pic>
      <p:sp>
        <p:nvSpPr>
          <p:cNvPr id="130" name="TextBox 129">
            <a:extLst>
              <a:ext uri="{FF2B5EF4-FFF2-40B4-BE49-F238E27FC236}">
                <a16:creationId xmlns:a16="http://schemas.microsoft.com/office/drawing/2014/main" id="{ED754CDD-AD9B-4CD7-A5B9-82E2CCF2673F}"/>
              </a:ext>
            </a:extLst>
          </p:cNvPr>
          <p:cNvSpPr txBox="1"/>
          <p:nvPr/>
        </p:nvSpPr>
        <p:spPr>
          <a:xfrm>
            <a:off x="4147387" y="11986591"/>
            <a:ext cx="2269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Methacrylonitrile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C(CH</a:t>
            </a:r>
            <a:r>
              <a:rPr lang="en-US" sz="1400" b="1" baseline="-25000" dirty="0"/>
              <a:t>3</a:t>
            </a:r>
            <a:r>
              <a:rPr lang="en-US" sz="1400" b="1" dirty="0"/>
              <a:t>)CN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4608009" y="12496074"/>
            <a:ext cx="1348092" cy="873194"/>
          </a:xfrm>
          <a:prstGeom prst="rect">
            <a:avLst/>
          </a:prstGeom>
        </p:spPr>
      </p:pic>
      <p:sp>
        <p:nvSpPr>
          <p:cNvPr id="132" name="TextBox 131">
            <a:extLst>
              <a:ext uri="{FF2B5EF4-FFF2-40B4-BE49-F238E27FC236}">
                <a16:creationId xmlns:a16="http://schemas.microsoft.com/office/drawing/2014/main" id="{ED754CDD-AD9B-4CD7-A5B9-82E2CCF2673F}"/>
              </a:ext>
            </a:extLst>
          </p:cNvPr>
          <p:cNvSpPr txBox="1"/>
          <p:nvPr/>
        </p:nvSpPr>
        <p:spPr>
          <a:xfrm>
            <a:off x="4147387" y="13293547"/>
            <a:ext cx="2269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gauche-</a:t>
            </a:r>
            <a:r>
              <a:rPr lang="en-US" sz="1400" b="1" dirty="0"/>
              <a:t>Allyl cyanide</a:t>
            </a:r>
            <a:endParaRPr lang="en-US" sz="1400" b="1" i="1" dirty="0"/>
          </a:p>
          <a:p>
            <a:pPr algn="ctr"/>
            <a:r>
              <a:rPr lang="en-US" sz="1400" b="1" i="1" dirty="0"/>
              <a:t>g</a:t>
            </a:r>
            <a:r>
              <a:rPr lang="en-US" sz="1400" b="1" dirty="0"/>
              <a:t>-CH</a:t>
            </a:r>
            <a:r>
              <a:rPr lang="en-US" sz="1400" b="1" baseline="-25000" dirty="0"/>
              <a:t>2</a:t>
            </a:r>
            <a:r>
              <a:rPr lang="en-US" sz="1400" b="1" dirty="0"/>
              <a:t>CHCH</a:t>
            </a:r>
            <a:r>
              <a:rPr lang="en-US" sz="1400" b="1" baseline="-25000" dirty="0"/>
              <a:t>2</a:t>
            </a:r>
            <a:r>
              <a:rPr lang="en-US" sz="1400" b="1" dirty="0"/>
              <a:t>CN</a:t>
            </a:r>
            <a:endParaRPr lang="en-US" sz="1400" b="1" i="1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 flipH="1">
            <a:off x="4646453" y="13800892"/>
            <a:ext cx="1271204" cy="826685"/>
          </a:xfrm>
          <a:prstGeom prst="rect">
            <a:avLst/>
          </a:prstGeom>
        </p:spPr>
      </p:pic>
      <p:sp>
        <p:nvSpPr>
          <p:cNvPr id="133" name="TextBox 132">
            <a:extLst>
              <a:ext uri="{FF2B5EF4-FFF2-40B4-BE49-F238E27FC236}">
                <a16:creationId xmlns:a16="http://schemas.microsoft.com/office/drawing/2014/main" id="{ED754CDD-AD9B-4CD7-A5B9-82E2CCF2673F}"/>
              </a:ext>
            </a:extLst>
          </p:cNvPr>
          <p:cNvSpPr txBox="1"/>
          <p:nvPr/>
        </p:nvSpPr>
        <p:spPr>
          <a:xfrm>
            <a:off x="4147387" y="14599363"/>
            <a:ext cx="2269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cis-</a:t>
            </a:r>
            <a:r>
              <a:rPr lang="en-US" sz="1400" b="1" dirty="0"/>
              <a:t>Allyl cyanide</a:t>
            </a:r>
            <a:endParaRPr lang="en-US" sz="1400" b="1" i="1" dirty="0"/>
          </a:p>
          <a:p>
            <a:pPr algn="ctr"/>
            <a:r>
              <a:rPr lang="en-US" sz="1400" b="1" i="1" dirty="0"/>
              <a:t>c</a:t>
            </a:r>
            <a:r>
              <a:rPr lang="en-US" sz="1400" b="1" dirty="0"/>
              <a:t>-CH</a:t>
            </a:r>
            <a:r>
              <a:rPr lang="en-US" sz="1400" b="1" baseline="-25000" dirty="0"/>
              <a:t>2</a:t>
            </a:r>
            <a:r>
              <a:rPr lang="en-US" sz="1400" b="1" dirty="0"/>
              <a:t>CHCH</a:t>
            </a:r>
            <a:r>
              <a:rPr lang="en-US" sz="1400" b="1" baseline="-25000" dirty="0"/>
              <a:t>2</a:t>
            </a:r>
            <a:r>
              <a:rPr lang="en-US" sz="1400" b="1" dirty="0"/>
              <a:t>CN</a:t>
            </a:r>
            <a:endParaRPr lang="en-US" sz="1400" b="1" i="1" dirty="0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CB26895-D1F2-4C43-A2BE-34C79C060375}"/>
              </a:ext>
            </a:extLst>
          </p:cNvPr>
          <p:cNvSpPr txBox="1"/>
          <p:nvPr/>
        </p:nvSpPr>
        <p:spPr>
          <a:xfrm>
            <a:off x="8971834" y="13524252"/>
            <a:ext cx="211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2-Cyanoindene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9</a:t>
            </a:r>
            <a:r>
              <a:rPr lang="en-US" sz="1400" b="1" dirty="0"/>
              <a:t>H</a:t>
            </a:r>
            <a:r>
              <a:rPr lang="en-US" sz="1400" b="1" baseline="-25000" dirty="0"/>
              <a:t>7</a:t>
            </a:r>
            <a:r>
              <a:rPr lang="en-US" sz="1400" b="1" dirty="0"/>
              <a:t>CN</a:t>
            </a:r>
            <a:endParaRPr lang="en-US" sz="1400" b="1" i="1" dirty="0"/>
          </a:p>
        </p:txBody>
      </p:sp>
      <p:pic>
        <p:nvPicPr>
          <p:cNvPr id="224" name="Picture 223"/>
          <p:cNvPicPr>
            <a:picLocks noChangeAspect="1"/>
          </p:cNvPicPr>
          <p:nvPr/>
        </p:nvPicPr>
        <p:blipFill>
          <a:blip r:embed="rId6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8426" y="12233310"/>
            <a:ext cx="1986284" cy="125024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656EE37-81CB-1B1D-8FE3-5D40602F28B6}"/>
              </a:ext>
            </a:extLst>
          </p:cNvPr>
          <p:cNvSpPr txBox="1"/>
          <p:nvPr/>
        </p:nvSpPr>
        <p:spPr>
          <a:xfrm>
            <a:off x="14372683" y="13342615"/>
            <a:ext cx="235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Protonated </a:t>
            </a:r>
            <a:r>
              <a:rPr lang="en-US" sz="1400" b="1" i="1" dirty="0" err="1"/>
              <a:t>dicyanoacetylene</a:t>
            </a:r>
            <a:endParaRPr lang="en-US" sz="1400" b="1" i="1" dirty="0"/>
          </a:p>
          <a:p>
            <a:pPr algn="ctr"/>
            <a:r>
              <a:rPr lang="en-US" sz="1400" b="1" i="1" dirty="0"/>
              <a:t>NC</a:t>
            </a:r>
            <a:r>
              <a:rPr lang="en-US" sz="1400" b="1" i="1" baseline="-25000" dirty="0"/>
              <a:t>4</a:t>
            </a:r>
            <a:r>
              <a:rPr lang="en-US" sz="1400" b="1" i="1" dirty="0"/>
              <a:t>NH</a:t>
            </a:r>
            <a:r>
              <a:rPr lang="en-US" sz="1400" b="1" i="1" baseline="30000" dirty="0"/>
              <a:t>+</a:t>
            </a:r>
            <a:endParaRPr lang="en-US" sz="1400" b="1" i="1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A3387DCC-54A7-45D2-9E68-57738E2F15E5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13162736" y="7928758"/>
            <a:ext cx="1186859" cy="793258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06332C5E-CC6C-9C07-6B92-DF6BCA76028A}"/>
              </a:ext>
            </a:extLst>
          </p:cNvPr>
          <p:cNvSpPr txBox="1"/>
          <p:nvPr/>
        </p:nvSpPr>
        <p:spPr>
          <a:xfrm>
            <a:off x="13098224" y="8674525"/>
            <a:ext cx="1315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Allylimine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CHCHNH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5C8275F-05F4-810E-C5D4-462AFDB5C22E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6606454" y="12113082"/>
            <a:ext cx="2089227" cy="19128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2A49459C-5678-0946-D925-ECB2A4CF762F}"/>
              </a:ext>
            </a:extLst>
          </p:cNvPr>
          <p:cNvSpPr txBox="1"/>
          <p:nvPr/>
        </p:nvSpPr>
        <p:spPr>
          <a:xfrm>
            <a:off x="6500035" y="12263060"/>
            <a:ext cx="235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err="1"/>
              <a:t>Cyanohexatriynide</a:t>
            </a:r>
            <a:endParaRPr lang="en-US" sz="1400" b="1" i="1" dirty="0"/>
          </a:p>
          <a:p>
            <a:pPr algn="ctr"/>
            <a:r>
              <a:rPr lang="en-US" sz="1400" b="1" i="1" dirty="0"/>
              <a:t>C</a:t>
            </a:r>
            <a:r>
              <a:rPr lang="en-US" sz="1400" b="1" i="1" baseline="-25000" dirty="0"/>
              <a:t>7</a:t>
            </a:r>
            <a:r>
              <a:rPr lang="en-US" sz="1400" b="1" i="1" dirty="0"/>
              <a:t>N</a:t>
            </a:r>
            <a:r>
              <a:rPr lang="en-US" sz="1400" b="1" i="1" baseline="30000" dirty="0"/>
              <a:t>-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BEF004F-19D9-B559-398B-F1333CC526F1}"/>
              </a:ext>
            </a:extLst>
          </p:cNvPr>
          <p:cNvSpPr txBox="1"/>
          <p:nvPr/>
        </p:nvSpPr>
        <p:spPr>
          <a:xfrm>
            <a:off x="4147387" y="15914764"/>
            <a:ext cx="2269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E</a:t>
            </a:r>
            <a:r>
              <a:rPr lang="en-US" sz="1400" b="1" dirty="0"/>
              <a:t>-1-cyanobutadiene</a:t>
            </a:r>
            <a:endParaRPr lang="en-US" sz="1400" b="1" i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r>
              <a:rPr lang="en-US" sz="1400" b="1" dirty="0"/>
              <a:t>CHCHCHCN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611EC39F-B0D4-EBC0-D98D-4094A154E219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4609117" y="8469796"/>
            <a:ext cx="1361498" cy="642186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F153CEAF-744E-8691-6F40-B92E51FD8486}"/>
              </a:ext>
            </a:extLst>
          </p:cNvPr>
          <p:cNvSpPr txBox="1"/>
          <p:nvPr/>
        </p:nvSpPr>
        <p:spPr>
          <a:xfrm>
            <a:off x="4139094" y="9070442"/>
            <a:ext cx="2269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Cyanovinyl</a:t>
            </a:r>
            <a:endParaRPr lang="en-US" sz="1400" b="1" dirty="0"/>
          </a:p>
          <a:p>
            <a:pPr algn="ctr"/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CCCN</a:t>
            </a:r>
          </a:p>
        </p:txBody>
      </p:sp>
    </p:spTree>
    <p:extLst>
      <p:ext uri="{BB962C8B-B14F-4D97-AF65-F5344CB8AC3E}">
        <p14:creationId xmlns:p14="http://schemas.microsoft.com/office/powerpoint/2010/main" val="2337159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8113" y="5520388"/>
            <a:ext cx="1903285" cy="10816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59A982-735E-47E7-84ED-9A08480716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28076" y="4950312"/>
            <a:ext cx="1305303" cy="6892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57498" y="2004440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/>
              <a:t>C</a:t>
            </a:r>
            <a:r>
              <a:rPr lang="en-US" sz="2000" b="1" baseline="-25000" dirty="0" err="1"/>
              <a:t>n</a:t>
            </a:r>
            <a:r>
              <a:rPr lang="en-US" sz="2000" b="1" dirty="0" err="1"/>
              <a:t>H</a:t>
            </a:r>
            <a:endParaRPr lang="en-US" sz="2000" b="1" dirty="0"/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537031" y="2538990"/>
            <a:ext cx="160092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5795" y="2928172"/>
            <a:ext cx="1557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Methylidyne</a:t>
            </a:r>
          </a:p>
          <a:p>
            <a:pPr algn="ctr"/>
            <a:r>
              <a:rPr lang="en-US" sz="1400" b="1" dirty="0"/>
              <a:t>CH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C264C6F-D898-433F-BEE5-B4C4932598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4102" y="2762125"/>
            <a:ext cx="408006" cy="197797"/>
          </a:xfrm>
          <a:prstGeom prst="rect">
            <a:avLst/>
          </a:prstGeom>
        </p:spPr>
      </p:pic>
      <p:sp>
        <p:nvSpPr>
          <p:cNvPr id="115" name="TextBox 114">
            <a:extLst>
              <a:ext uri="{FF2B5EF4-FFF2-40B4-BE49-F238E27FC236}">
                <a16:creationId xmlns:a16="http://schemas.microsoft.com/office/drawing/2014/main" id="{AD570854-6C0B-4D48-ADE8-941BCC510FC7}"/>
              </a:ext>
            </a:extLst>
          </p:cNvPr>
          <p:cNvSpPr txBox="1"/>
          <p:nvPr/>
        </p:nvSpPr>
        <p:spPr>
          <a:xfrm>
            <a:off x="493583" y="3544728"/>
            <a:ext cx="1812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Methylidynium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pic>
        <p:nvPicPr>
          <p:cNvPr id="118" name="Picture 117">
            <a:extLst>
              <a:ext uri="{FF2B5EF4-FFF2-40B4-BE49-F238E27FC236}">
                <a16:creationId xmlns:a16="http://schemas.microsoft.com/office/drawing/2014/main" id="{FE61555A-6C8C-48DE-B00B-D0E6BFE90C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4102" y="3385031"/>
            <a:ext cx="408006" cy="19779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A79FF65-ADCF-44D1-9537-F8315934D4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3248" y="2798351"/>
            <a:ext cx="732857" cy="230876"/>
          </a:xfrm>
          <a:prstGeom prst="rect">
            <a:avLst/>
          </a:prstGeom>
        </p:spPr>
      </p:pic>
      <p:sp>
        <p:nvSpPr>
          <p:cNvPr id="129" name="TextBox 128">
            <a:extLst>
              <a:ext uri="{FF2B5EF4-FFF2-40B4-BE49-F238E27FC236}">
                <a16:creationId xmlns:a16="http://schemas.microsoft.com/office/drawing/2014/main" id="{1D763F98-B28D-4C4E-8AC5-CEAED632A573}"/>
              </a:ext>
            </a:extLst>
          </p:cNvPr>
          <p:cNvSpPr txBox="1"/>
          <p:nvPr/>
        </p:nvSpPr>
        <p:spPr>
          <a:xfrm>
            <a:off x="4592682" y="3002073"/>
            <a:ext cx="1053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Ethynyl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B09BA965-8DAA-46C1-A619-D511CD5EB3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3458" y="4062916"/>
            <a:ext cx="610864" cy="329808"/>
          </a:xfrm>
          <a:prstGeom prst="rect">
            <a:avLst/>
          </a:prstGeom>
        </p:spPr>
      </p:pic>
      <p:sp>
        <p:nvSpPr>
          <p:cNvPr id="130" name="TextBox 129">
            <a:extLst>
              <a:ext uri="{FF2B5EF4-FFF2-40B4-BE49-F238E27FC236}">
                <a16:creationId xmlns:a16="http://schemas.microsoft.com/office/drawing/2014/main" id="{D7A1ACE2-3B81-460B-9B26-0D17E4AEC45D}"/>
              </a:ext>
            </a:extLst>
          </p:cNvPr>
          <p:cNvSpPr txBox="1"/>
          <p:nvPr/>
        </p:nvSpPr>
        <p:spPr>
          <a:xfrm>
            <a:off x="681369" y="4342033"/>
            <a:ext cx="1381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Methylene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2</a:t>
            </a:r>
            <a:endParaRPr lang="en-US" sz="1400" b="1" dirty="0"/>
          </a:p>
        </p:txBody>
      </p:sp>
      <p:pic>
        <p:nvPicPr>
          <p:cNvPr id="134" name="Picture 133">
            <a:extLst>
              <a:ext uri="{FF2B5EF4-FFF2-40B4-BE49-F238E27FC236}">
                <a16:creationId xmlns:a16="http://schemas.microsoft.com/office/drawing/2014/main" id="{8E5627C7-9A27-4AD9-A2A5-5A2022194E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62661" y="3880798"/>
            <a:ext cx="836128" cy="57377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43EE4E6-0AED-4B11-A82A-F9FC679CA9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29579" y="4300383"/>
            <a:ext cx="1409107" cy="254560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E0E442FA-A5C6-4E54-912D-7D0CF49865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7622686" y="2706885"/>
            <a:ext cx="943368" cy="589458"/>
          </a:xfrm>
          <a:prstGeom prst="rect">
            <a:avLst/>
          </a:prstGeom>
        </p:spPr>
      </p:pic>
      <p:sp>
        <p:nvSpPr>
          <p:cNvPr id="140" name="TextBox 139">
            <a:extLst>
              <a:ext uri="{FF2B5EF4-FFF2-40B4-BE49-F238E27FC236}">
                <a16:creationId xmlns:a16="http://schemas.microsoft.com/office/drawing/2014/main" id="{8703321B-1B5B-4AF0-9E19-47C9E0C4EB9A}"/>
              </a:ext>
            </a:extLst>
          </p:cNvPr>
          <p:cNvSpPr txBox="1"/>
          <p:nvPr/>
        </p:nvSpPr>
        <p:spPr>
          <a:xfrm>
            <a:off x="12661916" y="3316098"/>
            <a:ext cx="2237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Cyclopropynylidene</a:t>
            </a:r>
            <a:endParaRPr lang="en-US" sz="1400" b="1" dirty="0"/>
          </a:p>
          <a:p>
            <a:pPr algn="ctr"/>
            <a:r>
              <a:rPr lang="en-US" sz="1400" b="1" i="1" dirty="0"/>
              <a:t>c</a:t>
            </a:r>
            <a:r>
              <a:rPr lang="en-US" sz="1400" b="1" dirty="0"/>
              <a:t>-C</a:t>
            </a:r>
            <a:r>
              <a:rPr lang="en-US" sz="1400" b="1" baseline="-25000" dirty="0"/>
              <a:t>3</a:t>
            </a:r>
            <a:r>
              <a:rPr lang="en-US" sz="1400" b="1" dirty="0"/>
              <a:t>H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F7E2CE8F-F518-4EF6-9673-05397F2B963B}"/>
              </a:ext>
            </a:extLst>
          </p:cNvPr>
          <p:cNvSpPr txBox="1"/>
          <p:nvPr/>
        </p:nvSpPr>
        <p:spPr>
          <a:xfrm>
            <a:off x="10072885" y="3007269"/>
            <a:ext cx="172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Propynylidyne</a:t>
            </a:r>
            <a:endParaRPr lang="en-US" sz="1400" b="1" dirty="0"/>
          </a:p>
          <a:p>
            <a:pPr algn="ctr"/>
            <a:r>
              <a:rPr lang="en-US" sz="1400" b="1" i="1" dirty="0"/>
              <a:t>l</a:t>
            </a:r>
            <a:r>
              <a:rPr lang="en-US" sz="1400" b="1" dirty="0"/>
              <a:t>-C</a:t>
            </a:r>
            <a:r>
              <a:rPr lang="en-US" sz="1400" b="1" baseline="-25000" dirty="0"/>
              <a:t>3</a:t>
            </a:r>
            <a:r>
              <a:rPr lang="en-US" sz="1400" b="1" dirty="0"/>
              <a:t>H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C1DD39CE-3F1B-4080-84CF-FF83A17FFD46}"/>
              </a:ext>
            </a:extLst>
          </p:cNvPr>
          <p:cNvSpPr txBox="1"/>
          <p:nvPr/>
        </p:nvSpPr>
        <p:spPr>
          <a:xfrm>
            <a:off x="12659021" y="4420474"/>
            <a:ext cx="2243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Cyclopropenylidene</a:t>
            </a:r>
            <a:endParaRPr lang="en-US" sz="1400" b="1" dirty="0"/>
          </a:p>
          <a:p>
            <a:pPr algn="ctr"/>
            <a:r>
              <a:rPr lang="en-US" sz="1400" b="1" i="1" dirty="0"/>
              <a:t>c</a:t>
            </a:r>
            <a:r>
              <a:rPr lang="en-US" sz="1400" b="1" dirty="0"/>
              <a:t>-C</a:t>
            </a:r>
            <a:r>
              <a:rPr lang="en-US" sz="1400" b="1" baseline="-25000" dirty="0"/>
              <a:t>3</a:t>
            </a:r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endParaRPr lang="en-US" sz="1400" b="1" dirty="0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7E9EBABB-6292-4912-9BC9-F6600BAFA9C1}"/>
              </a:ext>
            </a:extLst>
          </p:cNvPr>
          <p:cNvSpPr txBox="1"/>
          <p:nvPr/>
        </p:nvSpPr>
        <p:spPr>
          <a:xfrm>
            <a:off x="7079743" y="3259736"/>
            <a:ext cx="2029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Propadienylidene</a:t>
            </a:r>
            <a:endParaRPr lang="en-US" sz="1400" b="1" dirty="0"/>
          </a:p>
          <a:p>
            <a:pPr algn="ctr"/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4346BA8A-7475-47EF-9ECD-EC797B4A6393}"/>
              </a:ext>
            </a:extLst>
          </p:cNvPr>
          <p:cNvSpPr txBox="1"/>
          <p:nvPr/>
        </p:nvSpPr>
        <p:spPr>
          <a:xfrm>
            <a:off x="9929635" y="6063555"/>
            <a:ext cx="2008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Pentadiynylidyne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5</a:t>
            </a:r>
            <a:r>
              <a:rPr lang="en-US" sz="1400" b="1" dirty="0"/>
              <a:t>H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4502689F-8324-4D9A-A405-E96B0400970F}"/>
              </a:ext>
            </a:extLst>
          </p:cNvPr>
          <p:cNvSpPr txBox="1"/>
          <p:nvPr/>
        </p:nvSpPr>
        <p:spPr>
          <a:xfrm>
            <a:off x="10250864" y="4544250"/>
            <a:ext cx="1366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Butadiynyl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4</a:t>
            </a:r>
            <a:r>
              <a:rPr lang="en-US" sz="1400" b="1" dirty="0"/>
              <a:t>H</a:t>
            </a:r>
          </a:p>
        </p:txBody>
      </p:sp>
      <p:pic>
        <p:nvPicPr>
          <p:cNvPr id="149" name="Picture 148">
            <a:extLst>
              <a:ext uri="{FF2B5EF4-FFF2-40B4-BE49-F238E27FC236}">
                <a16:creationId xmlns:a16="http://schemas.microsoft.com/office/drawing/2014/main" id="{6340FFD8-1533-4760-9F70-CF35B62B59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421855" y="2790874"/>
            <a:ext cx="717747" cy="528007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id="{608C5D47-F78B-41ED-86B8-7332D47F922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74962" y="5838395"/>
            <a:ext cx="1718341" cy="225476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A17391AA-6B45-40DF-8A03-EAA6D4A23C0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13398" y="3562232"/>
            <a:ext cx="1012556" cy="215196"/>
          </a:xfrm>
          <a:prstGeom prst="rect">
            <a:avLst/>
          </a:prstGeom>
        </p:spPr>
      </p:pic>
      <p:sp>
        <p:nvSpPr>
          <p:cNvPr id="152" name="TextBox 151">
            <a:extLst>
              <a:ext uri="{FF2B5EF4-FFF2-40B4-BE49-F238E27FC236}">
                <a16:creationId xmlns:a16="http://schemas.microsoft.com/office/drawing/2014/main" id="{9BCA29D3-1863-43AC-81D6-A017C8D68680}"/>
              </a:ext>
            </a:extLst>
          </p:cNvPr>
          <p:cNvSpPr txBox="1"/>
          <p:nvPr/>
        </p:nvSpPr>
        <p:spPr>
          <a:xfrm>
            <a:off x="4472584" y="3754602"/>
            <a:ext cx="1294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Acetylene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endParaRPr lang="en-US" sz="1400" b="1" dirty="0"/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C53F7337-5B59-49E3-AF9A-70183DD6993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87446" y="4930557"/>
            <a:ext cx="597892" cy="351349"/>
          </a:xfrm>
          <a:prstGeom prst="rect">
            <a:avLst/>
          </a:prstGeom>
        </p:spPr>
      </p:pic>
      <p:sp>
        <p:nvSpPr>
          <p:cNvPr id="154" name="TextBox 153">
            <a:extLst>
              <a:ext uri="{FF2B5EF4-FFF2-40B4-BE49-F238E27FC236}">
                <a16:creationId xmlns:a16="http://schemas.microsoft.com/office/drawing/2014/main" id="{8065BD45-7CE1-41F1-A448-ACFDDAAE5C1B}"/>
              </a:ext>
            </a:extLst>
          </p:cNvPr>
          <p:cNvSpPr txBox="1"/>
          <p:nvPr/>
        </p:nvSpPr>
        <p:spPr>
          <a:xfrm>
            <a:off x="838510" y="5239457"/>
            <a:ext cx="1025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Methyl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id="{1864F2C7-7F47-4A75-A132-7A14C54D645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23362" y="6860917"/>
            <a:ext cx="587830" cy="646813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40257BB4-469A-4CD6-8290-F2D55CAB263F}"/>
              </a:ext>
            </a:extLst>
          </p:cNvPr>
          <p:cNvSpPr txBox="1"/>
          <p:nvPr/>
        </p:nvSpPr>
        <p:spPr>
          <a:xfrm>
            <a:off x="843964" y="7488451"/>
            <a:ext cx="1213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Methane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4</a:t>
            </a:r>
            <a:endParaRPr lang="en-US" sz="1400" b="1" dirty="0"/>
          </a:p>
        </p:txBody>
      </p:sp>
      <p:pic>
        <p:nvPicPr>
          <p:cNvPr id="156" name="Picture 155">
            <a:extLst>
              <a:ext uri="{FF2B5EF4-FFF2-40B4-BE49-F238E27FC236}">
                <a16:creationId xmlns:a16="http://schemas.microsoft.com/office/drawing/2014/main" id="{660A4D5F-79FD-430A-8BD0-F5C6A98996B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2909" y="5052993"/>
            <a:ext cx="1382447" cy="249741"/>
          </a:xfrm>
          <a:prstGeom prst="rect">
            <a:avLst/>
          </a:prstGeom>
        </p:spPr>
      </p:pic>
      <p:sp>
        <p:nvSpPr>
          <p:cNvPr id="157" name="TextBox 156">
            <a:extLst>
              <a:ext uri="{FF2B5EF4-FFF2-40B4-BE49-F238E27FC236}">
                <a16:creationId xmlns:a16="http://schemas.microsoft.com/office/drawing/2014/main" id="{81BA18AA-2A07-404F-B9FC-C825C305375D}"/>
              </a:ext>
            </a:extLst>
          </p:cNvPr>
          <p:cNvSpPr txBox="1"/>
          <p:nvPr/>
        </p:nvSpPr>
        <p:spPr>
          <a:xfrm>
            <a:off x="9890779" y="5293854"/>
            <a:ext cx="2086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Butadiyneide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4</a:t>
            </a:r>
            <a:r>
              <a:rPr lang="en-US" sz="1400" b="1" dirty="0"/>
              <a:t>H</a:t>
            </a:r>
            <a:r>
              <a:rPr lang="en-US" sz="1400" b="1" baseline="30000" dirty="0"/>
              <a:t>-</a:t>
            </a:r>
            <a:endParaRPr lang="en-US" sz="1400" b="1" dirty="0"/>
          </a:p>
        </p:txBody>
      </p:sp>
      <p:pic>
        <p:nvPicPr>
          <p:cNvPr id="161" name="Picture 160">
            <a:extLst>
              <a:ext uri="{FF2B5EF4-FFF2-40B4-BE49-F238E27FC236}">
                <a16:creationId xmlns:a16="http://schemas.microsoft.com/office/drawing/2014/main" id="{C6AA4626-9DFD-418F-BD48-C7217B1FE8D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76645" y="2748998"/>
            <a:ext cx="783610" cy="611350"/>
          </a:xfrm>
          <a:prstGeom prst="rect">
            <a:avLst/>
          </a:prstGeom>
        </p:spPr>
      </p:pic>
      <p:sp>
        <p:nvSpPr>
          <p:cNvPr id="162" name="TextBox 161">
            <a:extLst>
              <a:ext uri="{FF2B5EF4-FFF2-40B4-BE49-F238E27FC236}">
                <a16:creationId xmlns:a16="http://schemas.microsoft.com/office/drawing/2014/main" id="{CF0B0D1C-A2FF-4596-909A-131F55EA2F3A}"/>
              </a:ext>
            </a:extLst>
          </p:cNvPr>
          <p:cNvSpPr txBox="1"/>
          <p:nvPr/>
        </p:nvSpPr>
        <p:spPr>
          <a:xfrm>
            <a:off x="2480684" y="3344569"/>
            <a:ext cx="117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Ethylene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4</a:t>
            </a:r>
            <a:endParaRPr lang="en-US" sz="1400" b="1" dirty="0"/>
          </a:p>
        </p:txBody>
      </p:sp>
      <p:pic>
        <p:nvPicPr>
          <p:cNvPr id="167" name="Picture 166">
            <a:extLst>
              <a:ext uri="{FF2B5EF4-FFF2-40B4-BE49-F238E27FC236}">
                <a16:creationId xmlns:a16="http://schemas.microsoft.com/office/drawing/2014/main" id="{C16D7AE2-95D8-4DDE-95A5-09C6C06F6D0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95669" y="7324298"/>
            <a:ext cx="1876927" cy="209697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id="{06512D7A-BB45-408A-AB24-1B05C872450D}"/>
              </a:ext>
            </a:extLst>
          </p:cNvPr>
          <p:cNvSpPr txBox="1"/>
          <p:nvPr/>
        </p:nvSpPr>
        <p:spPr>
          <a:xfrm>
            <a:off x="10216136" y="7524919"/>
            <a:ext cx="1435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Hexatriynyl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6</a:t>
            </a:r>
            <a:r>
              <a:rPr lang="en-US" sz="1400" b="1" dirty="0"/>
              <a:t>H</a:t>
            </a:r>
          </a:p>
        </p:txBody>
      </p:sp>
      <p:pic>
        <p:nvPicPr>
          <p:cNvPr id="169" name="Picture 168">
            <a:extLst>
              <a:ext uri="{FF2B5EF4-FFF2-40B4-BE49-F238E27FC236}">
                <a16:creationId xmlns:a16="http://schemas.microsoft.com/office/drawing/2014/main" id="{8B615ED2-1797-4DC6-8371-B4A4D3D41B9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30480" y="8079618"/>
            <a:ext cx="2007304" cy="225859"/>
          </a:xfrm>
          <a:prstGeom prst="rect">
            <a:avLst/>
          </a:prstGeom>
        </p:spPr>
      </p:pic>
      <p:sp>
        <p:nvSpPr>
          <p:cNvPr id="170" name="TextBox 169">
            <a:extLst>
              <a:ext uri="{FF2B5EF4-FFF2-40B4-BE49-F238E27FC236}">
                <a16:creationId xmlns:a16="http://schemas.microsoft.com/office/drawing/2014/main" id="{7288F484-6E2A-4859-B1FB-7BD6C9F86A32}"/>
              </a:ext>
            </a:extLst>
          </p:cNvPr>
          <p:cNvSpPr txBox="1"/>
          <p:nvPr/>
        </p:nvSpPr>
        <p:spPr>
          <a:xfrm>
            <a:off x="10067097" y="8274484"/>
            <a:ext cx="1734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Hexatriyneide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6</a:t>
            </a:r>
            <a:r>
              <a:rPr lang="en-US" sz="1400" b="1" dirty="0"/>
              <a:t>H</a:t>
            </a:r>
            <a:r>
              <a:rPr lang="en-US" sz="1400" b="1" baseline="30000" dirty="0"/>
              <a:t>-</a:t>
            </a:r>
            <a:endParaRPr lang="en-US" sz="1400" b="1" dirty="0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EDB74594-EA42-4A80-B44C-59EAD7BD5B45}"/>
              </a:ext>
            </a:extLst>
          </p:cNvPr>
          <p:cNvSpPr txBox="1"/>
          <p:nvPr/>
        </p:nvSpPr>
        <p:spPr>
          <a:xfrm>
            <a:off x="12311744" y="5627608"/>
            <a:ext cx="2937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Ethynylcyclopropenylidene</a:t>
            </a:r>
            <a:endParaRPr lang="en-US" sz="1400" b="1" dirty="0"/>
          </a:p>
          <a:p>
            <a:pPr algn="ctr"/>
            <a:r>
              <a:rPr lang="en-US" sz="1400" b="1" i="1" dirty="0"/>
              <a:t>c-</a:t>
            </a:r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r>
              <a:rPr lang="en-US" sz="1400" b="1" dirty="0"/>
              <a:t>H(C</a:t>
            </a:r>
            <a:r>
              <a:rPr lang="en-US" sz="1400" b="1" baseline="-25000" dirty="0"/>
              <a:t>2</a:t>
            </a:r>
            <a:r>
              <a:rPr lang="en-US" sz="1400" b="1" dirty="0"/>
              <a:t>H)</a:t>
            </a:r>
            <a:endParaRPr lang="en-US" sz="1400" b="1" i="1" dirty="0"/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8E451B80-C19F-479B-9142-E71FD9989BF6}"/>
              </a:ext>
            </a:extLst>
          </p:cNvPr>
          <p:cNvSpPr txBox="1"/>
          <p:nvPr/>
        </p:nvSpPr>
        <p:spPr>
          <a:xfrm>
            <a:off x="6939385" y="5523453"/>
            <a:ext cx="2309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Pentatetraenylidene</a:t>
            </a:r>
            <a:endParaRPr lang="en-US" sz="1400" b="1" dirty="0"/>
          </a:p>
          <a:p>
            <a:pPr algn="ctr"/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C</a:t>
            </a:r>
            <a:r>
              <a:rPr lang="en-US" sz="1400" b="1" baseline="-25000" dirty="0"/>
              <a:t>5</a:t>
            </a:r>
            <a:endParaRPr lang="en-US" sz="1400" b="1" dirty="0"/>
          </a:p>
        </p:txBody>
      </p:sp>
      <p:pic>
        <p:nvPicPr>
          <p:cNvPr id="178" name="Picture 177">
            <a:extLst>
              <a:ext uri="{FF2B5EF4-FFF2-40B4-BE49-F238E27FC236}">
                <a16:creationId xmlns:a16="http://schemas.microsoft.com/office/drawing/2014/main" id="{077AA710-4499-4F94-AEF6-89590D06568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flipH="1">
            <a:off x="7345552" y="4928488"/>
            <a:ext cx="1497636" cy="572267"/>
          </a:xfrm>
          <a:prstGeom prst="rect">
            <a:avLst/>
          </a:prstGeom>
        </p:spPr>
      </p:pic>
      <p:sp>
        <p:nvSpPr>
          <p:cNvPr id="181" name="TextBox 180">
            <a:extLst>
              <a:ext uri="{FF2B5EF4-FFF2-40B4-BE49-F238E27FC236}">
                <a16:creationId xmlns:a16="http://schemas.microsoft.com/office/drawing/2014/main" id="{838208B6-E7CE-4B4E-A01A-8622DB902315}"/>
              </a:ext>
            </a:extLst>
          </p:cNvPr>
          <p:cNvSpPr txBox="1"/>
          <p:nvPr/>
        </p:nvSpPr>
        <p:spPr>
          <a:xfrm>
            <a:off x="9900695" y="9042602"/>
            <a:ext cx="2066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Heptatriynylidyne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7</a:t>
            </a:r>
            <a:r>
              <a:rPr lang="en-US" sz="1400" b="1" dirty="0"/>
              <a:t>H</a:t>
            </a:r>
          </a:p>
        </p:txBody>
      </p:sp>
      <p:pic>
        <p:nvPicPr>
          <p:cNvPr id="192" name="Picture 191">
            <a:extLst>
              <a:ext uri="{FF2B5EF4-FFF2-40B4-BE49-F238E27FC236}">
                <a16:creationId xmlns:a16="http://schemas.microsoft.com/office/drawing/2014/main" id="{AE069A14-1CAE-47F4-9935-BA0F22D76F3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602158" y="9593454"/>
            <a:ext cx="2663948" cy="232043"/>
          </a:xfrm>
          <a:prstGeom prst="rect">
            <a:avLst/>
          </a:prstGeom>
        </p:spPr>
      </p:pic>
      <p:sp>
        <p:nvSpPr>
          <p:cNvPr id="193" name="TextBox 192">
            <a:extLst>
              <a:ext uri="{FF2B5EF4-FFF2-40B4-BE49-F238E27FC236}">
                <a16:creationId xmlns:a16="http://schemas.microsoft.com/office/drawing/2014/main" id="{6239E068-248E-4E62-A607-663C1F293BE3}"/>
              </a:ext>
            </a:extLst>
          </p:cNvPr>
          <p:cNvSpPr txBox="1"/>
          <p:nvPr/>
        </p:nvSpPr>
        <p:spPr>
          <a:xfrm>
            <a:off x="10107613" y="9805560"/>
            <a:ext cx="1653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Octatetrynyl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8</a:t>
            </a:r>
            <a:r>
              <a:rPr lang="en-US" sz="1400" b="1" dirty="0"/>
              <a:t>H</a:t>
            </a:r>
          </a:p>
        </p:txBody>
      </p:sp>
      <p:pic>
        <p:nvPicPr>
          <p:cNvPr id="194" name="Picture 193">
            <a:extLst>
              <a:ext uri="{FF2B5EF4-FFF2-40B4-BE49-F238E27FC236}">
                <a16:creationId xmlns:a16="http://schemas.microsoft.com/office/drawing/2014/main" id="{AA0EF0DE-BFBD-4A11-90C7-715E971F899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602158" y="10352294"/>
            <a:ext cx="2663948" cy="232043"/>
          </a:xfrm>
          <a:prstGeom prst="rect">
            <a:avLst/>
          </a:prstGeom>
        </p:spPr>
      </p:pic>
      <p:sp>
        <p:nvSpPr>
          <p:cNvPr id="195" name="TextBox 194">
            <a:extLst>
              <a:ext uri="{FF2B5EF4-FFF2-40B4-BE49-F238E27FC236}">
                <a16:creationId xmlns:a16="http://schemas.microsoft.com/office/drawing/2014/main" id="{D7F633BC-73E2-4F4A-8AF7-8C774826C668}"/>
              </a:ext>
            </a:extLst>
          </p:cNvPr>
          <p:cNvSpPr txBox="1"/>
          <p:nvPr/>
        </p:nvSpPr>
        <p:spPr>
          <a:xfrm>
            <a:off x="9958573" y="10572335"/>
            <a:ext cx="19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Octatetryneide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8</a:t>
            </a:r>
            <a:r>
              <a:rPr lang="en-US" sz="1400" b="1" dirty="0"/>
              <a:t>H</a:t>
            </a:r>
            <a:r>
              <a:rPr lang="en-US" sz="1400" b="1" baseline="30000" dirty="0"/>
              <a:t>-</a:t>
            </a:r>
            <a:endParaRPr lang="en-US" sz="1400" b="1" dirty="0"/>
          </a:p>
        </p:txBody>
      </p:sp>
      <p:pic>
        <p:nvPicPr>
          <p:cNvPr id="197" name="Picture 196">
            <a:extLst>
              <a:ext uri="{FF2B5EF4-FFF2-40B4-BE49-F238E27FC236}">
                <a16:creationId xmlns:a16="http://schemas.microsoft.com/office/drawing/2014/main" id="{CF329F64-057D-466C-8075-973677A50E0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87218" y="3855531"/>
            <a:ext cx="1362464" cy="940528"/>
          </a:xfrm>
          <a:prstGeom prst="rect">
            <a:avLst/>
          </a:prstGeom>
        </p:spPr>
      </p:pic>
      <p:sp>
        <p:nvSpPr>
          <p:cNvPr id="198" name="TextBox 197">
            <a:extLst>
              <a:ext uri="{FF2B5EF4-FFF2-40B4-BE49-F238E27FC236}">
                <a16:creationId xmlns:a16="http://schemas.microsoft.com/office/drawing/2014/main" id="{CD2EE6E9-11E5-4CB2-B4EA-624EB05CCF8C}"/>
              </a:ext>
            </a:extLst>
          </p:cNvPr>
          <p:cNvSpPr txBox="1"/>
          <p:nvPr/>
        </p:nvSpPr>
        <p:spPr>
          <a:xfrm>
            <a:off x="2412676" y="4729061"/>
            <a:ext cx="1311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Propylene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r>
              <a:rPr lang="en-US" sz="1400" b="1" dirty="0"/>
              <a:t>H</a:t>
            </a:r>
            <a:r>
              <a:rPr lang="en-US" sz="1400" b="1" baseline="-25000" dirty="0"/>
              <a:t>6</a:t>
            </a:r>
            <a:endParaRPr lang="en-US" sz="1400" b="1" dirty="0"/>
          </a:p>
        </p:txBody>
      </p:sp>
      <p:pic>
        <p:nvPicPr>
          <p:cNvPr id="200" name="Picture 199">
            <a:extLst>
              <a:ext uri="{FF2B5EF4-FFF2-40B4-BE49-F238E27FC236}">
                <a16:creationId xmlns:a16="http://schemas.microsoft.com/office/drawing/2014/main" id="{47AC5F5F-4BAF-4637-BA80-CE0E5A2C347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150316" y="7057034"/>
            <a:ext cx="1888108" cy="1103108"/>
          </a:xfrm>
          <a:prstGeom prst="rect">
            <a:avLst/>
          </a:prstGeom>
        </p:spPr>
      </p:pic>
      <p:sp>
        <p:nvSpPr>
          <p:cNvPr id="201" name="TextBox 200">
            <a:extLst>
              <a:ext uri="{FF2B5EF4-FFF2-40B4-BE49-F238E27FC236}">
                <a16:creationId xmlns:a16="http://schemas.microsoft.com/office/drawing/2014/main" id="{FE679B4F-AE0C-4DFD-80F1-8607C589C014}"/>
              </a:ext>
            </a:extLst>
          </p:cNvPr>
          <p:cNvSpPr txBox="1"/>
          <p:nvPr/>
        </p:nvSpPr>
        <p:spPr>
          <a:xfrm>
            <a:off x="7131834" y="8129742"/>
            <a:ext cx="1925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Allenylacetylene</a:t>
            </a:r>
            <a:endParaRPr lang="en-US" sz="1400" b="1" dirty="0"/>
          </a:p>
          <a:p>
            <a:pPr algn="ctr"/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r>
              <a:rPr lang="en-US" sz="1400" b="1" dirty="0"/>
              <a:t>HC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</a:p>
        </p:txBody>
      </p:sp>
      <p:pic>
        <p:nvPicPr>
          <p:cNvPr id="203" name="Picture 202">
            <a:extLst>
              <a:ext uri="{FF2B5EF4-FFF2-40B4-BE49-F238E27FC236}">
                <a16:creationId xmlns:a16="http://schemas.microsoft.com/office/drawing/2014/main" id="{505D7A36-E678-4D3D-B112-27D98FC524E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5028347" y="2705078"/>
            <a:ext cx="1282816" cy="823801"/>
          </a:xfrm>
          <a:prstGeom prst="rect">
            <a:avLst/>
          </a:prstGeom>
        </p:spPr>
      </p:pic>
      <p:sp>
        <p:nvSpPr>
          <p:cNvPr id="204" name="TextBox 203">
            <a:extLst>
              <a:ext uri="{FF2B5EF4-FFF2-40B4-BE49-F238E27FC236}">
                <a16:creationId xmlns:a16="http://schemas.microsoft.com/office/drawing/2014/main" id="{7F9A1875-94C4-4AAB-A60B-D6E0E936F62A}"/>
              </a:ext>
            </a:extLst>
          </p:cNvPr>
          <p:cNvSpPr txBox="1"/>
          <p:nvPr/>
        </p:nvSpPr>
        <p:spPr>
          <a:xfrm>
            <a:off x="15096459" y="3518018"/>
            <a:ext cx="114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Benzyne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6</a:t>
            </a:r>
            <a:r>
              <a:rPr lang="en-US" sz="1400" b="1" dirty="0"/>
              <a:t>H</a:t>
            </a:r>
            <a:r>
              <a:rPr lang="en-US" sz="1400" b="1" baseline="-25000" dirty="0"/>
              <a:t>4</a:t>
            </a:r>
            <a:endParaRPr lang="en-US" sz="1400" b="1" dirty="0"/>
          </a:p>
        </p:txBody>
      </p:sp>
      <p:pic>
        <p:nvPicPr>
          <p:cNvPr id="209" name="Picture 208">
            <a:extLst>
              <a:ext uri="{FF2B5EF4-FFF2-40B4-BE49-F238E27FC236}">
                <a16:creationId xmlns:a16="http://schemas.microsoft.com/office/drawing/2014/main" id="{247E675B-F609-484E-8B1D-5E55870F2AE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3249325" y="6158480"/>
            <a:ext cx="1062805" cy="981201"/>
          </a:xfrm>
          <a:prstGeom prst="rect">
            <a:avLst/>
          </a:prstGeom>
        </p:spPr>
      </p:pic>
      <p:sp>
        <p:nvSpPr>
          <p:cNvPr id="210" name="TextBox 209">
            <a:extLst>
              <a:ext uri="{FF2B5EF4-FFF2-40B4-BE49-F238E27FC236}">
                <a16:creationId xmlns:a16="http://schemas.microsoft.com/office/drawing/2014/main" id="{8E54A075-151C-4BF3-997E-3CCA78D4023F}"/>
              </a:ext>
            </a:extLst>
          </p:cNvPr>
          <p:cNvSpPr txBox="1"/>
          <p:nvPr/>
        </p:nvSpPr>
        <p:spPr>
          <a:xfrm>
            <a:off x="12472359" y="8587464"/>
            <a:ext cx="2616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1-Ethynylcyclopentadiene</a:t>
            </a:r>
          </a:p>
          <a:p>
            <a:pPr algn="ctr"/>
            <a:r>
              <a:rPr lang="en-US" sz="1400" b="1" i="1" dirty="0"/>
              <a:t>c</a:t>
            </a:r>
            <a:r>
              <a:rPr lang="en-US" sz="1400" b="1" dirty="0"/>
              <a:t>-C</a:t>
            </a:r>
            <a:r>
              <a:rPr lang="en-US" sz="1400" b="1" baseline="-25000" dirty="0"/>
              <a:t>5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(C</a:t>
            </a:r>
            <a:r>
              <a:rPr lang="en-US" sz="1400" b="1" baseline="-25000" dirty="0"/>
              <a:t>2</a:t>
            </a:r>
            <a:r>
              <a:rPr lang="en-US" sz="1400" b="1" dirty="0"/>
              <a:t>H)</a:t>
            </a:r>
            <a:endParaRPr lang="en-US" sz="1400" b="1" i="1" dirty="0"/>
          </a:p>
        </p:txBody>
      </p:sp>
      <p:pic>
        <p:nvPicPr>
          <p:cNvPr id="212" name="Picture 211">
            <a:extLst>
              <a:ext uri="{FF2B5EF4-FFF2-40B4-BE49-F238E27FC236}">
                <a16:creationId xmlns:a16="http://schemas.microsoft.com/office/drawing/2014/main" id="{8AB6C748-8688-40AA-B216-AE58FA735D9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5071252" y="4030178"/>
            <a:ext cx="1197007" cy="1024363"/>
          </a:xfrm>
          <a:prstGeom prst="rect">
            <a:avLst/>
          </a:prstGeom>
        </p:spPr>
      </p:pic>
      <p:sp>
        <p:nvSpPr>
          <p:cNvPr id="213" name="TextBox 212">
            <a:extLst>
              <a:ext uri="{FF2B5EF4-FFF2-40B4-BE49-F238E27FC236}">
                <a16:creationId xmlns:a16="http://schemas.microsoft.com/office/drawing/2014/main" id="{3E3FDB16-1C46-47A8-B6BB-0AAB26D15AC8}"/>
              </a:ext>
            </a:extLst>
          </p:cNvPr>
          <p:cNvSpPr txBox="1"/>
          <p:nvPr/>
        </p:nvSpPr>
        <p:spPr>
          <a:xfrm>
            <a:off x="15093566" y="5011177"/>
            <a:ext cx="1152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Benzene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6</a:t>
            </a:r>
            <a:r>
              <a:rPr lang="en-US" sz="1400" b="1" dirty="0"/>
              <a:t>H</a:t>
            </a:r>
            <a:r>
              <a:rPr lang="en-US" sz="1400" b="1" baseline="-25000" dirty="0"/>
              <a:t>6</a:t>
            </a:r>
            <a:endParaRPr lang="en-US" sz="1400" b="1" i="1" dirty="0"/>
          </a:p>
        </p:txBody>
      </p:sp>
      <p:pic>
        <p:nvPicPr>
          <p:cNvPr id="215" name="Picture 214">
            <a:extLst>
              <a:ext uri="{FF2B5EF4-FFF2-40B4-BE49-F238E27FC236}">
                <a16:creationId xmlns:a16="http://schemas.microsoft.com/office/drawing/2014/main" id="{F40D686A-9F10-45D6-9961-7E42845AC57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4894355" y="7040285"/>
            <a:ext cx="1550800" cy="1247109"/>
          </a:xfrm>
          <a:prstGeom prst="rect">
            <a:avLst/>
          </a:prstGeom>
        </p:spPr>
      </p:pic>
      <p:sp>
        <p:nvSpPr>
          <p:cNvPr id="216" name="TextBox 215">
            <a:extLst>
              <a:ext uri="{FF2B5EF4-FFF2-40B4-BE49-F238E27FC236}">
                <a16:creationId xmlns:a16="http://schemas.microsoft.com/office/drawing/2014/main" id="{FC8B1F41-0C26-4740-AD65-046DD8F7ACD3}"/>
              </a:ext>
            </a:extLst>
          </p:cNvPr>
          <p:cNvSpPr txBox="1"/>
          <p:nvPr/>
        </p:nvSpPr>
        <p:spPr>
          <a:xfrm>
            <a:off x="15170255" y="8359213"/>
            <a:ext cx="99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Indene</a:t>
            </a:r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9</a:t>
            </a:r>
            <a:r>
              <a:rPr lang="en-US" sz="1400" b="1" dirty="0"/>
              <a:t>H</a:t>
            </a:r>
            <a:r>
              <a:rPr lang="en-US" sz="1400" b="1" baseline="-25000" dirty="0"/>
              <a:t>8</a:t>
            </a:r>
            <a:endParaRPr lang="en-US" sz="1400" b="1" i="1" dirty="0"/>
          </a:p>
        </p:txBody>
      </p:sp>
      <p:pic>
        <p:nvPicPr>
          <p:cNvPr id="218" name="Picture 217">
            <a:extLst>
              <a:ext uri="{FF2B5EF4-FFF2-40B4-BE49-F238E27FC236}">
                <a16:creationId xmlns:a16="http://schemas.microsoft.com/office/drawing/2014/main" id="{E5DFA857-19DF-4B04-82E8-2BB1715B9DB3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380038" y="2753276"/>
            <a:ext cx="1108189" cy="257893"/>
          </a:xfrm>
          <a:prstGeom prst="rect">
            <a:avLst/>
          </a:prstGeom>
        </p:spPr>
      </p:pic>
      <p:pic>
        <p:nvPicPr>
          <p:cNvPr id="220" name="Picture 219">
            <a:extLst>
              <a:ext uri="{FF2B5EF4-FFF2-40B4-BE49-F238E27FC236}">
                <a16:creationId xmlns:a16="http://schemas.microsoft.com/office/drawing/2014/main" id="{77D2FDCB-5204-4F03-A026-CD0BA351CB5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750547" y="8817712"/>
            <a:ext cx="2367170" cy="256889"/>
          </a:xfrm>
          <a:prstGeom prst="rect">
            <a:avLst/>
          </a:prstGeom>
        </p:spPr>
      </p:pic>
      <p:sp>
        <p:nvSpPr>
          <p:cNvPr id="221" name="TextBox 220">
            <a:extLst>
              <a:ext uri="{FF2B5EF4-FFF2-40B4-BE49-F238E27FC236}">
                <a16:creationId xmlns:a16="http://schemas.microsoft.com/office/drawing/2014/main" id="{9D3E1EFD-1AEA-419E-9B8F-A9F08EAAF560}"/>
              </a:ext>
            </a:extLst>
          </p:cNvPr>
          <p:cNvSpPr txBox="1"/>
          <p:nvPr/>
        </p:nvSpPr>
        <p:spPr>
          <a:xfrm>
            <a:off x="14119148" y="2004440"/>
            <a:ext cx="779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Cyclic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41EE1983-4342-4DBE-9E5A-0E391D8F6244}"/>
              </a:ext>
            </a:extLst>
          </p:cNvPr>
          <p:cNvSpPr txBox="1"/>
          <p:nvPr/>
        </p:nvSpPr>
        <p:spPr>
          <a:xfrm>
            <a:off x="4654289" y="2004440"/>
            <a:ext cx="915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Alkyne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7FF54F62-A87C-4511-9206-327DBE4DFEFE}"/>
              </a:ext>
            </a:extLst>
          </p:cNvPr>
          <p:cNvSpPr txBox="1"/>
          <p:nvPr/>
        </p:nvSpPr>
        <p:spPr>
          <a:xfrm>
            <a:off x="2610123" y="2004440"/>
            <a:ext cx="916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Alkene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93633B98-70F0-4B4C-A8A1-9C54117616EF}"/>
              </a:ext>
            </a:extLst>
          </p:cNvPr>
          <p:cNvSpPr txBox="1"/>
          <p:nvPr/>
        </p:nvSpPr>
        <p:spPr>
          <a:xfrm>
            <a:off x="860733" y="2004440"/>
            <a:ext cx="9429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Methyl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4CDEA680-7A61-4687-A905-7CAA68B9A8D5}"/>
              </a:ext>
            </a:extLst>
          </p:cNvPr>
          <p:cNvSpPr txBox="1"/>
          <p:nvPr/>
        </p:nvSpPr>
        <p:spPr>
          <a:xfrm>
            <a:off x="7069720" y="2004440"/>
            <a:ext cx="20537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/>
              <a:t>Allene</a:t>
            </a:r>
            <a:r>
              <a:rPr lang="en-US" sz="2000" b="1" dirty="0"/>
              <a:t>/Cumulene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4FC212-4FFB-4C71-BCCE-93C9199093C4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4498513" y="4282206"/>
            <a:ext cx="1242327" cy="649365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F7E2CE8F-F518-4EF6-9673-05397F2B963B}"/>
              </a:ext>
            </a:extLst>
          </p:cNvPr>
          <p:cNvSpPr txBox="1"/>
          <p:nvPr/>
        </p:nvSpPr>
        <p:spPr>
          <a:xfrm>
            <a:off x="9748761" y="3765526"/>
            <a:ext cx="2370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Propynylidyne</a:t>
            </a:r>
            <a:r>
              <a:rPr lang="en-US" sz="1400" b="1" dirty="0"/>
              <a:t> cation</a:t>
            </a:r>
          </a:p>
          <a:p>
            <a:pPr algn="ctr"/>
            <a:r>
              <a:rPr lang="en-US" sz="1400" b="1" i="1" dirty="0"/>
              <a:t>l</a:t>
            </a:r>
            <a:r>
              <a:rPr lang="en-US" sz="1400" b="1" dirty="0"/>
              <a:t>-C</a:t>
            </a:r>
            <a:r>
              <a:rPr lang="en-US" sz="1400" b="1" baseline="-25000" dirty="0"/>
              <a:t>3</a:t>
            </a:r>
            <a:r>
              <a:rPr lang="en-US" sz="1400" b="1" dirty="0"/>
              <a:t>H</a:t>
            </a:r>
            <a:r>
              <a:rPr lang="en-US" sz="1400" b="1" baseline="30000" dirty="0"/>
              <a:t>+</a:t>
            </a:r>
            <a:endParaRPr lang="en-US" sz="1400" b="1" dirty="0"/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E5DFA857-19DF-4B04-82E8-2BB1715B9DB3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380038" y="3524233"/>
            <a:ext cx="1108189" cy="2578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flipH="1">
            <a:off x="7411947" y="3788641"/>
            <a:ext cx="1364847" cy="631833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7E9EBABB-6292-4912-9BC9-F6600BAFA9C1}"/>
              </a:ext>
            </a:extLst>
          </p:cNvPr>
          <p:cNvSpPr txBox="1"/>
          <p:nvPr/>
        </p:nvSpPr>
        <p:spPr>
          <a:xfrm>
            <a:off x="7120259" y="4373430"/>
            <a:ext cx="1948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Butatrienylidene</a:t>
            </a:r>
            <a:endParaRPr lang="en-US" sz="1400" b="1" dirty="0"/>
          </a:p>
          <a:p>
            <a:pPr algn="ctr"/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C</a:t>
            </a:r>
            <a:r>
              <a:rPr lang="en-US" sz="1400" b="1" baseline="-25000" dirty="0"/>
              <a:t>4</a:t>
            </a:r>
            <a:endParaRPr lang="en-US" sz="1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flipH="1">
            <a:off x="7110953" y="6059357"/>
            <a:ext cx="1966835" cy="658452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8E451B80-C19F-479B-9142-E71FD9989BF6}"/>
              </a:ext>
            </a:extLst>
          </p:cNvPr>
          <p:cNvSpPr txBox="1"/>
          <p:nvPr/>
        </p:nvSpPr>
        <p:spPr>
          <a:xfrm>
            <a:off x="6945173" y="6537327"/>
            <a:ext cx="2298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hexapentaenylidene</a:t>
            </a:r>
            <a:endParaRPr lang="en-US" sz="1400" b="1" dirty="0"/>
          </a:p>
          <a:p>
            <a:pPr algn="ctr"/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C</a:t>
            </a:r>
            <a:r>
              <a:rPr lang="en-US" sz="1400" b="1" baseline="-25000" dirty="0"/>
              <a:t>6</a:t>
            </a:r>
            <a:endParaRPr lang="en-US" sz="1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2959788" y="7604948"/>
            <a:ext cx="1641874" cy="9731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2990586" y="9086690"/>
            <a:ext cx="1580283" cy="1045066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8E54A075-151C-4BF3-997E-3CCA78D4023F}"/>
              </a:ext>
            </a:extLst>
          </p:cNvPr>
          <p:cNvSpPr txBox="1"/>
          <p:nvPr/>
        </p:nvSpPr>
        <p:spPr>
          <a:xfrm>
            <a:off x="12810957" y="7104158"/>
            <a:ext cx="1939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Cyclopentadiene</a:t>
            </a:r>
          </a:p>
          <a:p>
            <a:pPr algn="ctr"/>
            <a:r>
              <a:rPr lang="en-US" sz="1400" b="1" i="1" dirty="0"/>
              <a:t>c</a:t>
            </a:r>
            <a:r>
              <a:rPr lang="en-US" sz="1400" b="1" dirty="0"/>
              <a:t>-C</a:t>
            </a:r>
            <a:r>
              <a:rPr lang="en-US" sz="1400" b="1" baseline="-25000" dirty="0"/>
              <a:t>5</a:t>
            </a:r>
            <a:r>
              <a:rPr lang="en-US" sz="1400" b="1" dirty="0"/>
              <a:t>H</a:t>
            </a:r>
            <a:r>
              <a:rPr lang="en-US" sz="1400" b="1" baseline="-25000" dirty="0"/>
              <a:t>6</a:t>
            </a:r>
            <a:endParaRPr lang="en-US" sz="1400" b="1" i="1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E54A075-151C-4BF3-997E-3CCA78D4023F}"/>
              </a:ext>
            </a:extLst>
          </p:cNvPr>
          <p:cNvSpPr txBox="1"/>
          <p:nvPr/>
        </p:nvSpPr>
        <p:spPr>
          <a:xfrm>
            <a:off x="12472359" y="10121459"/>
            <a:ext cx="2616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2-Ethynylclopentadiene</a:t>
            </a:r>
          </a:p>
          <a:p>
            <a:pPr algn="ctr"/>
            <a:r>
              <a:rPr lang="en-US" sz="1400" b="1" i="1" dirty="0"/>
              <a:t>c</a:t>
            </a:r>
            <a:r>
              <a:rPr lang="en-US" sz="1400" b="1" dirty="0"/>
              <a:t>-C</a:t>
            </a:r>
            <a:r>
              <a:rPr lang="en-US" sz="1400" b="1" baseline="-25000" dirty="0"/>
              <a:t>5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(C</a:t>
            </a:r>
            <a:r>
              <a:rPr lang="en-US" sz="1400" b="1" baseline="-25000" dirty="0"/>
              <a:t>2</a:t>
            </a:r>
            <a:r>
              <a:rPr lang="en-US" sz="1400" b="1" dirty="0"/>
              <a:t>H)</a:t>
            </a:r>
            <a:endParaRPr lang="en-US" sz="1400" b="1" i="1" dirty="0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E3FDB16-1C46-47A8-B6BB-0AAB26D15AC8}"/>
              </a:ext>
            </a:extLst>
          </p:cNvPr>
          <p:cNvSpPr txBox="1"/>
          <p:nvPr/>
        </p:nvSpPr>
        <p:spPr>
          <a:xfrm>
            <a:off x="14747736" y="6551634"/>
            <a:ext cx="1844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Ethynylbenzene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6</a:t>
            </a:r>
            <a:r>
              <a:rPr lang="en-US" sz="1400" b="1" dirty="0"/>
              <a:t>H</a:t>
            </a:r>
            <a:r>
              <a:rPr lang="en-US" sz="1400" b="1" baseline="-25000" dirty="0"/>
              <a:t>5</a:t>
            </a:r>
            <a:r>
              <a:rPr lang="en-US" sz="1400" b="1" dirty="0"/>
              <a:t>(C</a:t>
            </a:r>
            <a:r>
              <a:rPr lang="en-US" sz="1400" b="1" baseline="-25000" dirty="0"/>
              <a:t>2</a:t>
            </a:r>
            <a:r>
              <a:rPr lang="en-US" sz="1400" b="1" dirty="0"/>
              <a:t>H)</a:t>
            </a:r>
          </a:p>
        </p:txBody>
      </p:sp>
      <p:pic>
        <p:nvPicPr>
          <p:cNvPr id="138" name="Picture 137">
            <a:extLst>
              <a:ext uri="{FF2B5EF4-FFF2-40B4-BE49-F238E27FC236}">
                <a16:creationId xmlns:a16="http://schemas.microsoft.com/office/drawing/2014/main" id="{09B5934B-2830-445D-A6FF-713F4AF81A9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421950" y="6402537"/>
            <a:ext cx="1395453" cy="612132"/>
          </a:xfrm>
          <a:prstGeom prst="rect">
            <a:avLst/>
          </a:prstGeom>
        </p:spPr>
      </p:pic>
      <p:sp>
        <p:nvSpPr>
          <p:cNvPr id="147" name="TextBox 146">
            <a:extLst>
              <a:ext uri="{FF2B5EF4-FFF2-40B4-BE49-F238E27FC236}">
                <a16:creationId xmlns:a16="http://schemas.microsoft.com/office/drawing/2014/main" id="{09042894-5C7B-46B7-996F-A0DCAAE2E387}"/>
              </a:ext>
            </a:extLst>
          </p:cNvPr>
          <p:cNvSpPr txBox="1"/>
          <p:nvPr/>
        </p:nvSpPr>
        <p:spPr>
          <a:xfrm>
            <a:off x="4076323" y="6967959"/>
            <a:ext cx="2086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Methylacetylene</a:t>
            </a:r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</a:p>
        </p:txBody>
      </p:sp>
      <p:pic>
        <p:nvPicPr>
          <p:cNvPr id="158" name="Picture 157">
            <a:extLst>
              <a:ext uri="{FF2B5EF4-FFF2-40B4-BE49-F238E27FC236}">
                <a16:creationId xmlns:a16="http://schemas.microsoft.com/office/drawing/2014/main" id="{C03FE695-9234-46DC-B617-45BC4F5AB405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303382" y="7545904"/>
            <a:ext cx="1632589" cy="251398"/>
          </a:xfrm>
          <a:prstGeom prst="rect">
            <a:avLst/>
          </a:prstGeom>
        </p:spPr>
      </p:pic>
      <p:sp>
        <p:nvSpPr>
          <p:cNvPr id="159" name="TextBox 158">
            <a:extLst>
              <a:ext uri="{FF2B5EF4-FFF2-40B4-BE49-F238E27FC236}">
                <a16:creationId xmlns:a16="http://schemas.microsoft.com/office/drawing/2014/main" id="{A78F4121-F263-44CD-8BBD-66AD22B93E91}"/>
              </a:ext>
            </a:extLst>
          </p:cNvPr>
          <p:cNvSpPr txBox="1"/>
          <p:nvPr/>
        </p:nvSpPr>
        <p:spPr>
          <a:xfrm>
            <a:off x="4384317" y="7800241"/>
            <a:ext cx="1470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Diacetylene</a:t>
            </a:r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4</a:t>
            </a:r>
            <a:r>
              <a:rPr lang="en-US" sz="1400" b="1" dirty="0"/>
              <a:t>H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32E9DE35-82C7-4887-A845-94C9857D69B9}"/>
              </a:ext>
            </a:extLst>
          </p:cNvPr>
          <p:cNvSpPr txBox="1"/>
          <p:nvPr/>
        </p:nvSpPr>
        <p:spPr>
          <a:xfrm>
            <a:off x="4488500" y="4836803"/>
            <a:ext cx="1262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Propargyl</a:t>
            </a:r>
          </a:p>
          <a:p>
            <a:pPr algn="ctr"/>
            <a:r>
              <a:rPr lang="en-US" sz="1400" b="1" dirty="0" smtClean="0"/>
              <a:t>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CCCH</a:t>
            </a:r>
            <a:endParaRPr lang="en-US" sz="1400" b="1" dirty="0"/>
          </a:p>
        </p:txBody>
      </p:sp>
      <p:pic>
        <p:nvPicPr>
          <p:cNvPr id="183" name="Picture 182">
            <a:extLst>
              <a:ext uri="{FF2B5EF4-FFF2-40B4-BE49-F238E27FC236}">
                <a16:creationId xmlns:a16="http://schemas.microsoft.com/office/drawing/2014/main" id="{9D7E776E-6E61-4E54-97A8-DFC2027D698E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953984" y="10764976"/>
            <a:ext cx="2331384" cy="267250"/>
          </a:xfrm>
          <a:prstGeom prst="rect">
            <a:avLst/>
          </a:prstGeom>
        </p:spPr>
      </p:pic>
      <p:sp>
        <p:nvSpPr>
          <p:cNvPr id="184" name="TextBox 183">
            <a:extLst>
              <a:ext uri="{FF2B5EF4-FFF2-40B4-BE49-F238E27FC236}">
                <a16:creationId xmlns:a16="http://schemas.microsoft.com/office/drawing/2014/main" id="{BAF40311-3940-40FB-87C3-4F67DDD3AD56}"/>
              </a:ext>
            </a:extLst>
          </p:cNvPr>
          <p:cNvSpPr txBox="1"/>
          <p:nvPr/>
        </p:nvSpPr>
        <p:spPr>
          <a:xfrm>
            <a:off x="4361165" y="11021304"/>
            <a:ext cx="1517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Triacetylene</a:t>
            </a:r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6</a:t>
            </a:r>
            <a:r>
              <a:rPr lang="en-US" sz="1400" b="1" dirty="0"/>
              <a:t>H</a:t>
            </a:r>
          </a:p>
        </p:txBody>
      </p:sp>
      <p:pic>
        <p:nvPicPr>
          <p:cNvPr id="186" name="Picture 185">
            <a:extLst>
              <a:ext uri="{FF2B5EF4-FFF2-40B4-BE49-F238E27FC236}">
                <a16:creationId xmlns:a16="http://schemas.microsoft.com/office/drawing/2014/main" id="{18842D4E-3EBF-47EF-BD6F-A01FDE7FBBB7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297123" y="8283434"/>
            <a:ext cx="1645106" cy="957980"/>
          </a:xfrm>
          <a:prstGeom prst="rect">
            <a:avLst/>
          </a:prstGeom>
        </p:spPr>
      </p:pic>
      <p:sp>
        <p:nvSpPr>
          <p:cNvPr id="187" name="TextBox 186">
            <a:extLst>
              <a:ext uri="{FF2B5EF4-FFF2-40B4-BE49-F238E27FC236}">
                <a16:creationId xmlns:a16="http://schemas.microsoft.com/office/drawing/2014/main" id="{D5A91E3F-6D02-4A4B-B63F-2642889C624B}"/>
              </a:ext>
            </a:extLst>
          </p:cNvPr>
          <p:cNvSpPr txBox="1"/>
          <p:nvPr/>
        </p:nvSpPr>
        <p:spPr>
          <a:xfrm>
            <a:off x="4245406" y="9191106"/>
            <a:ext cx="1748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Vinylacetylene</a:t>
            </a:r>
          </a:p>
          <a:p>
            <a:pPr algn="ctr"/>
            <a:r>
              <a:rPr lang="en-US" sz="1400" b="1" dirty="0" smtClean="0"/>
              <a:t>C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H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C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H</a:t>
            </a:r>
            <a:endParaRPr lang="en-US" sz="1400" b="1" dirty="0"/>
          </a:p>
          <a:p>
            <a:pPr algn="ctr"/>
            <a:endParaRPr lang="en-US" sz="1400" b="1" i="1" dirty="0"/>
          </a:p>
        </p:txBody>
      </p:sp>
      <p:pic>
        <p:nvPicPr>
          <p:cNvPr id="189" name="Picture 188">
            <a:extLst>
              <a:ext uri="{FF2B5EF4-FFF2-40B4-BE49-F238E27FC236}">
                <a16:creationId xmlns:a16="http://schemas.microsoft.com/office/drawing/2014/main" id="{DE43EE62-450A-4E00-8EF0-CEE9C0C32027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068929" y="9675906"/>
            <a:ext cx="2101494" cy="609300"/>
          </a:xfrm>
          <a:prstGeom prst="rect">
            <a:avLst/>
          </a:prstGeom>
        </p:spPr>
      </p:pic>
      <p:sp>
        <p:nvSpPr>
          <p:cNvPr id="190" name="TextBox 189">
            <a:extLst>
              <a:ext uri="{FF2B5EF4-FFF2-40B4-BE49-F238E27FC236}">
                <a16:creationId xmlns:a16="http://schemas.microsoft.com/office/drawing/2014/main" id="{54DA4F5C-86E6-4DEA-80F8-AC4AB813474A}"/>
              </a:ext>
            </a:extLst>
          </p:cNvPr>
          <p:cNvSpPr txBox="1"/>
          <p:nvPr/>
        </p:nvSpPr>
        <p:spPr>
          <a:xfrm>
            <a:off x="4051511" y="10228754"/>
            <a:ext cx="2136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Methyldiacetylene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</a:t>
            </a:r>
            <a:r>
              <a:rPr lang="en-US" sz="1400" b="1" baseline="-25000" dirty="0"/>
              <a:t>4</a:t>
            </a:r>
            <a:r>
              <a:rPr lang="en-US" sz="1400" b="1" dirty="0"/>
              <a:t>H</a:t>
            </a:r>
          </a:p>
        </p:txBody>
      </p:sp>
      <p:pic>
        <p:nvPicPr>
          <p:cNvPr id="206" name="Picture 205">
            <a:extLst>
              <a:ext uri="{FF2B5EF4-FFF2-40B4-BE49-F238E27FC236}">
                <a16:creationId xmlns:a16="http://schemas.microsoft.com/office/drawing/2014/main" id="{5EB18BA7-16C2-417D-A851-585A37BA4ABA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18215" y="11501348"/>
            <a:ext cx="2802922" cy="612045"/>
          </a:xfrm>
          <a:prstGeom prst="rect">
            <a:avLst/>
          </a:prstGeom>
        </p:spPr>
      </p:pic>
      <p:sp>
        <p:nvSpPr>
          <p:cNvPr id="207" name="TextBox 206">
            <a:extLst>
              <a:ext uri="{FF2B5EF4-FFF2-40B4-BE49-F238E27FC236}">
                <a16:creationId xmlns:a16="http://schemas.microsoft.com/office/drawing/2014/main" id="{9D1FD858-BC5B-4310-B887-3878F3D0F64A}"/>
              </a:ext>
            </a:extLst>
          </p:cNvPr>
          <p:cNvSpPr txBox="1"/>
          <p:nvPr/>
        </p:nvSpPr>
        <p:spPr>
          <a:xfrm>
            <a:off x="4032699" y="12047554"/>
            <a:ext cx="2173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Methyltriacetylene</a:t>
            </a:r>
            <a:endParaRPr lang="en-US" sz="1400" b="1" dirty="0"/>
          </a:p>
          <a:p>
            <a:pPr algn="ctr"/>
            <a:r>
              <a:rPr lang="en-US" sz="1400" b="1" dirty="0"/>
              <a:t>CH</a:t>
            </a:r>
            <a:r>
              <a:rPr lang="en-US" sz="1400" b="1" baseline="-25000" dirty="0"/>
              <a:t>3</a:t>
            </a:r>
            <a:r>
              <a:rPr lang="en-US" sz="1400" b="1" dirty="0"/>
              <a:t>C</a:t>
            </a:r>
            <a:r>
              <a:rPr lang="en-US" sz="1400" b="1" baseline="-25000" dirty="0"/>
              <a:t>6</a:t>
            </a:r>
            <a:r>
              <a:rPr lang="en-US" sz="1400" b="1" dirty="0"/>
              <a:t>H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3120452" y="10804568"/>
            <a:ext cx="1350288" cy="472336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8703321B-1B5B-4AF0-9E19-47C9E0C4EB9A}"/>
              </a:ext>
            </a:extLst>
          </p:cNvPr>
          <p:cNvSpPr txBox="1"/>
          <p:nvPr/>
        </p:nvSpPr>
        <p:spPr>
          <a:xfrm>
            <a:off x="12636275" y="11315678"/>
            <a:ext cx="2237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Ethynylcyclopropynylidene</a:t>
            </a:r>
            <a:endParaRPr lang="en-US" sz="1400" b="1" dirty="0"/>
          </a:p>
          <a:p>
            <a:pPr algn="ctr"/>
            <a:r>
              <a:rPr lang="en-US" sz="1400" b="1" i="1" dirty="0"/>
              <a:t>c-</a:t>
            </a:r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r>
              <a:rPr lang="en-US" sz="1400" b="1" dirty="0"/>
              <a:t>(C</a:t>
            </a:r>
            <a:r>
              <a:rPr lang="en-US" sz="1400" b="1" baseline="-25000" dirty="0"/>
              <a:t>2</a:t>
            </a:r>
            <a:r>
              <a:rPr lang="en-US" sz="1400" b="1" dirty="0"/>
              <a:t>H)</a:t>
            </a:r>
            <a:endParaRPr lang="en-US" sz="1400" b="1" i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6853110" y="8652292"/>
            <a:ext cx="2482520" cy="1154090"/>
          </a:xfrm>
          <a:prstGeom prst="rect">
            <a:avLst/>
          </a:prstGeom>
        </p:spPr>
      </p:pic>
      <p:sp>
        <p:nvSpPr>
          <p:cNvPr id="98" name="TextBox 97">
            <a:extLst>
              <a:ext uri="{FF2B5EF4-FFF2-40B4-BE49-F238E27FC236}">
                <a16:creationId xmlns:a16="http://schemas.microsoft.com/office/drawing/2014/main" id="{FE679B4F-AE0C-4DFD-80F1-8607C589C014}"/>
              </a:ext>
            </a:extLst>
          </p:cNvPr>
          <p:cNvSpPr txBox="1"/>
          <p:nvPr/>
        </p:nvSpPr>
        <p:spPr>
          <a:xfrm>
            <a:off x="7131834" y="9719480"/>
            <a:ext cx="1925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Allenyldiacetylene</a:t>
            </a:r>
            <a:endParaRPr lang="en-US" sz="1400" b="1" dirty="0"/>
          </a:p>
          <a:p>
            <a:pPr algn="ctr"/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C</a:t>
            </a:r>
            <a:r>
              <a:rPr lang="en-US" sz="1400" b="1" baseline="-25000" dirty="0"/>
              <a:t>3</a:t>
            </a:r>
            <a:r>
              <a:rPr lang="en-US" sz="1400" b="1" dirty="0"/>
              <a:t>HC</a:t>
            </a:r>
            <a:r>
              <a:rPr lang="en-US" sz="1400" b="1" baseline="-25000" dirty="0"/>
              <a:t>4</a:t>
            </a:r>
            <a:r>
              <a:rPr lang="en-US" sz="1400" b="1" dirty="0"/>
              <a:t>H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4791252" y="9207458"/>
            <a:ext cx="1757006" cy="1187585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FC8B1F41-0C26-4740-AD65-046DD8F7ACD3}"/>
              </a:ext>
            </a:extLst>
          </p:cNvPr>
          <p:cNvSpPr txBox="1"/>
          <p:nvPr/>
        </p:nvSpPr>
        <p:spPr>
          <a:xfrm>
            <a:off x="14621847" y="10314950"/>
            <a:ext cx="2095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Fulvenallene</a:t>
            </a:r>
            <a:endParaRPr lang="en-US" sz="1400" b="1" dirty="0"/>
          </a:p>
          <a:p>
            <a:pPr algn="ctr"/>
            <a:r>
              <a:rPr lang="en-US" sz="1400" b="1" i="1" dirty="0"/>
              <a:t>c</a:t>
            </a:r>
            <a:r>
              <a:rPr lang="en-US" sz="1400" b="1" dirty="0"/>
              <a:t>-C</a:t>
            </a:r>
            <a:r>
              <a:rPr lang="en-US" sz="1400" b="1" baseline="-25000" dirty="0"/>
              <a:t>5</a:t>
            </a:r>
            <a:r>
              <a:rPr lang="en-US" sz="1400" b="1" dirty="0"/>
              <a:t>H</a:t>
            </a:r>
            <a:r>
              <a:rPr lang="en-US" sz="1400" b="1" baseline="-25000" dirty="0"/>
              <a:t>4</a:t>
            </a:r>
            <a:r>
              <a:rPr lang="en-US" sz="1400" b="1" dirty="0"/>
              <a:t>(C</a:t>
            </a:r>
            <a:r>
              <a:rPr lang="en-US" sz="1400" b="1" baseline="-25000" dirty="0"/>
              <a:t>2</a:t>
            </a:r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/>
              <a:t>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89F22B0-A669-39F3-5CCF-6D3D9481C36D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7077084" y="10242700"/>
            <a:ext cx="2034573" cy="97861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C400404-48FF-7272-F20A-B51AA182E592}"/>
              </a:ext>
            </a:extLst>
          </p:cNvPr>
          <p:cNvSpPr txBox="1"/>
          <p:nvPr/>
        </p:nvSpPr>
        <p:spPr>
          <a:xfrm>
            <a:off x="6988194" y="11221317"/>
            <a:ext cx="2212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Ethynylbutatrienylidene</a:t>
            </a:r>
            <a:endParaRPr lang="en-US" sz="1400" b="1" dirty="0"/>
          </a:p>
          <a:p>
            <a:pPr algn="ctr"/>
            <a:r>
              <a:rPr lang="en-US" sz="1400" b="1" dirty="0"/>
              <a:t>HC</a:t>
            </a:r>
            <a:r>
              <a:rPr lang="en-US" sz="1400" b="1" baseline="-25000" dirty="0"/>
              <a:t>3</a:t>
            </a:r>
            <a:r>
              <a:rPr lang="en-US" sz="1400" b="1" dirty="0"/>
              <a:t>HC</a:t>
            </a:r>
            <a:r>
              <a:rPr lang="en-US" sz="1400" b="1" baseline="-25000" dirty="0"/>
              <a:t>3</a:t>
            </a:r>
            <a:endParaRPr lang="en-US" sz="1400" b="1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D7454AD-173F-334C-1CCB-BD6A1187DF78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9260602" y="11127993"/>
            <a:ext cx="3347060" cy="2198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605A5D8-3AA3-4A3C-039E-30322BA36685}"/>
              </a:ext>
            </a:extLst>
          </p:cNvPr>
          <p:cNvSpPr txBox="1"/>
          <p:nvPr/>
        </p:nvSpPr>
        <p:spPr>
          <a:xfrm>
            <a:off x="9958573" y="11315678"/>
            <a:ext cx="19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Decapentynyl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10</a:t>
            </a:r>
            <a:r>
              <a:rPr lang="en-US" sz="1400" b="1" dirty="0"/>
              <a:t>H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FDC9A38-9C2D-4A21-6868-7C60F2EEACC7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9260602" y="11806783"/>
            <a:ext cx="3347060" cy="2198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C14988B-F0D9-7398-6CF7-654E9F90994D}"/>
              </a:ext>
            </a:extLst>
          </p:cNvPr>
          <p:cNvSpPr txBox="1"/>
          <p:nvPr/>
        </p:nvSpPr>
        <p:spPr>
          <a:xfrm>
            <a:off x="9958573" y="11994468"/>
            <a:ext cx="19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Decapentyneide</a:t>
            </a:r>
            <a:endParaRPr lang="en-US" sz="1400" b="1" dirty="0"/>
          </a:p>
          <a:p>
            <a:pPr algn="ctr"/>
            <a:r>
              <a:rPr lang="en-US" sz="1400" b="1" dirty="0"/>
              <a:t>C</a:t>
            </a:r>
            <a:r>
              <a:rPr lang="en-US" sz="1400" b="1" baseline="-25000" dirty="0"/>
              <a:t>10</a:t>
            </a:r>
            <a:r>
              <a:rPr lang="en-US" sz="1400" b="1" dirty="0"/>
              <a:t>H</a:t>
            </a:r>
            <a:r>
              <a:rPr lang="en-US" sz="1400" b="1" baseline="30000" dirty="0"/>
              <a:t>-</a:t>
            </a:r>
            <a:endParaRPr lang="en-US" sz="14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39A0BA-C784-834C-59D2-4A4D13734733}"/>
              </a:ext>
            </a:extLst>
          </p:cNvPr>
          <p:cNvSpPr txBox="1"/>
          <p:nvPr/>
        </p:nvSpPr>
        <p:spPr>
          <a:xfrm>
            <a:off x="3645626" y="5995165"/>
            <a:ext cx="287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Propargyl </a:t>
            </a:r>
            <a:r>
              <a:rPr lang="en-US" sz="1400" b="1" dirty="0" smtClean="0"/>
              <a:t>cation</a:t>
            </a:r>
            <a:endParaRPr lang="en-US" sz="1400" b="1" dirty="0"/>
          </a:p>
          <a:p>
            <a:pPr algn="ctr"/>
            <a:r>
              <a:rPr lang="en-US" sz="1400" b="1" dirty="0" smtClean="0"/>
              <a:t>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CCCH</a:t>
            </a:r>
            <a:r>
              <a:rPr lang="en-US" sz="1400" b="1" baseline="30000" dirty="0" smtClean="0"/>
              <a:t>+</a:t>
            </a:r>
            <a:endParaRPr lang="en-US" sz="1400" b="1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 rot="21069243">
            <a:off x="2417923" y="5442978"/>
            <a:ext cx="1297962" cy="1172800"/>
          </a:xfrm>
          <a:prstGeom prst="rect">
            <a:avLst/>
          </a:prstGeom>
        </p:spPr>
      </p:pic>
      <p:sp>
        <p:nvSpPr>
          <p:cNvPr id="111" name="TextBox 110">
            <a:extLst>
              <a:ext uri="{FF2B5EF4-FFF2-40B4-BE49-F238E27FC236}">
                <a16:creationId xmlns:a16="http://schemas.microsoft.com/office/drawing/2014/main" id="{CD2EE6E9-11E5-4CB2-B4EA-624EB05CCF8C}"/>
              </a:ext>
            </a:extLst>
          </p:cNvPr>
          <p:cNvSpPr txBox="1"/>
          <p:nvPr/>
        </p:nvSpPr>
        <p:spPr>
          <a:xfrm>
            <a:off x="2229632" y="6661104"/>
            <a:ext cx="1649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2-methylpropene</a:t>
            </a:r>
            <a:endParaRPr lang="en-US" sz="1400" b="1" dirty="0"/>
          </a:p>
          <a:p>
            <a:pPr algn="ctr"/>
            <a:r>
              <a:rPr lang="en-US" sz="1400" b="1" dirty="0" smtClean="0"/>
              <a:t>C</a:t>
            </a:r>
            <a:r>
              <a:rPr lang="en-US" sz="1400" b="1" baseline="-25000" dirty="0" smtClean="0"/>
              <a:t>4</a:t>
            </a:r>
            <a:r>
              <a:rPr lang="en-US" sz="1400" b="1" dirty="0" smtClean="0"/>
              <a:t>H</a:t>
            </a:r>
            <a:r>
              <a:rPr lang="en-US" sz="1400" b="1" baseline="-25000" dirty="0"/>
              <a:t>8</a:t>
            </a:r>
            <a:endParaRPr lang="en-US" sz="1400" b="1" dirty="0"/>
          </a:p>
        </p:txBody>
      </p:sp>
      <p:pic>
        <p:nvPicPr>
          <p:cNvPr id="112" name="Picture 111">
            <a:extLst>
              <a:ext uri="{FF2B5EF4-FFF2-40B4-BE49-F238E27FC236}">
                <a16:creationId xmlns:a16="http://schemas.microsoft.com/office/drawing/2014/main" id="{C53F7337-5B59-49E3-AF9A-70183DD6993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06193" y="5895737"/>
            <a:ext cx="597892" cy="351349"/>
          </a:xfrm>
          <a:prstGeom prst="rect">
            <a:avLst/>
          </a:prstGeom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8065BD45-7CE1-41F1-A448-ACFDDAAE5C1B}"/>
              </a:ext>
            </a:extLst>
          </p:cNvPr>
          <p:cNvSpPr txBox="1"/>
          <p:nvPr/>
        </p:nvSpPr>
        <p:spPr>
          <a:xfrm>
            <a:off x="857257" y="6204637"/>
            <a:ext cx="1025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Methylium</a:t>
            </a:r>
            <a:endParaRPr lang="en-US" sz="1400" b="1" dirty="0"/>
          </a:p>
          <a:p>
            <a:pPr algn="ctr"/>
            <a:r>
              <a:rPr lang="en-US" sz="1400" b="1" dirty="0" smtClean="0"/>
              <a:t>CH</a:t>
            </a:r>
            <a:r>
              <a:rPr lang="en-US" sz="1400" b="1" baseline="-25000" dirty="0" smtClean="0"/>
              <a:t>3</a:t>
            </a:r>
            <a:r>
              <a:rPr lang="en-US" sz="1400" b="1" baseline="30000" dirty="0" smtClean="0"/>
              <a:t>+</a:t>
            </a:r>
            <a:endParaRPr lang="en-US" sz="1400" b="1" baseline="30000" dirty="0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4346BA8A-7475-47EF-9ECD-EC797B4A6393}"/>
              </a:ext>
            </a:extLst>
          </p:cNvPr>
          <p:cNvSpPr txBox="1"/>
          <p:nvPr/>
        </p:nvSpPr>
        <p:spPr>
          <a:xfrm>
            <a:off x="9929635" y="6817023"/>
            <a:ext cx="2008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/>
              <a:t>Pentadiynylidynium</a:t>
            </a:r>
            <a:endParaRPr lang="en-US" sz="1400" b="1" dirty="0"/>
          </a:p>
          <a:p>
            <a:pPr algn="ctr"/>
            <a:r>
              <a:rPr lang="en-US" sz="1400" b="1" dirty="0" smtClean="0"/>
              <a:t>C</a:t>
            </a:r>
            <a:r>
              <a:rPr lang="en-US" sz="1400" b="1" baseline="-25000" dirty="0" smtClean="0"/>
              <a:t>5</a:t>
            </a:r>
            <a:r>
              <a:rPr lang="en-US" sz="1400" b="1" dirty="0" smtClean="0"/>
              <a:t>H</a:t>
            </a:r>
            <a:r>
              <a:rPr lang="en-US" sz="1400" b="1" baseline="30000" dirty="0" smtClean="0"/>
              <a:t>+</a:t>
            </a:r>
            <a:endParaRPr lang="en-US" sz="1400" b="1" baseline="30000" dirty="0"/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608C5D47-F78B-41ED-86B8-7332D47F922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74962" y="6591863"/>
            <a:ext cx="1718341" cy="225476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5F4FC212-4FFB-4C71-BCCE-93C9199093C4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4498513" y="5374406"/>
            <a:ext cx="1242327" cy="64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475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12904</TotalTime>
  <Words>449</Words>
  <Application>Microsoft Office PowerPoint</Application>
  <PresentationFormat>Custom</PresentationFormat>
  <Paragraphs>387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Andrew-AW</dc:creator>
  <cp:lastModifiedBy>xbdatapc@outlook.com</cp:lastModifiedBy>
  <cp:revision>319</cp:revision>
  <cp:lastPrinted>2020-11-25T03:53:48Z</cp:lastPrinted>
  <dcterms:created xsi:type="dcterms:W3CDTF">2020-08-31T23:01:02Z</dcterms:created>
  <dcterms:modified xsi:type="dcterms:W3CDTF">2023-11-17T19:16:53Z</dcterms:modified>
</cp:coreProperties>
</file>