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7" r:id="rId6"/>
    <p:sldId id="261" r:id="rId7"/>
    <p:sldId id="272" r:id="rId8"/>
    <p:sldId id="273" r:id="rId9"/>
    <p:sldId id="274" r:id="rId10"/>
    <p:sldId id="275" r:id="rId11"/>
    <p:sldId id="268" r:id="rId12"/>
    <p:sldId id="262" r:id="rId13"/>
    <p:sldId id="264" r:id="rId14"/>
    <p:sldId id="263" r:id="rId15"/>
    <p:sldId id="269" r:id="rId16"/>
    <p:sldId id="270" r:id="rId17"/>
    <p:sldId id="271" r:id="rId18"/>
    <p:sldId id="265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66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3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90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65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14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4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90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48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2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0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39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0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F73A8-9C9A-4BAC-B6C6-371CB2892BF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B6539-51C3-464D-A0FD-9BC28DE86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33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539739" y="88317"/>
          <a:ext cx="3657600" cy="2958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Graph" r:id="rId3" imgW="3305520" imgH="2673000" progId="Origin50.Graph">
                  <p:embed/>
                </p:oleObj>
              </mc:Choice>
              <mc:Fallback>
                <p:oleObj name="Graph" r:id="rId3" imgW="3305520" imgH="2673000" progId="Origin50.Graph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9739" y="88317"/>
                        <a:ext cx="3657600" cy="2958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901927" y="88315"/>
          <a:ext cx="3657600" cy="2958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Graph" r:id="rId5" imgW="3305520" imgH="2673000" progId="Origin50.Graph">
                  <p:embed/>
                </p:oleObj>
              </mc:Choice>
              <mc:Fallback>
                <p:oleObj name="Graph" r:id="rId5" imgW="3305520" imgH="2673000" progId="Origin50.Graph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1927" y="88315"/>
                        <a:ext cx="3657600" cy="2958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901927" y="3040269"/>
          <a:ext cx="3657600" cy="2958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Graph" r:id="rId7" imgW="3305520" imgH="2673000" progId="Origin50.Graph">
                  <p:embed/>
                </p:oleObj>
              </mc:Choice>
              <mc:Fallback>
                <p:oleObj name="Graph" r:id="rId7" imgW="3305520" imgH="2673000" progId="Origin50.Graph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1927" y="3040269"/>
                        <a:ext cx="3657600" cy="2958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539739" y="3040269"/>
          <a:ext cx="3657600" cy="2958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Graph" r:id="rId9" imgW="3305520" imgH="2673000" progId="Origin50.Graph">
                  <p:embed/>
                </p:oleObj>
              </mc:Choice>
              <mc:Fallback>
                <p:oleObj name="Graph" r:id="rId9" imgW="3305520" imgH="2673000" progId="Origin50.Graph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9739" y="3040269"/>
                        <a:ext cx="3657600" cy="2958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08523" y="5992222"/>
            <a:ext cx="73723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UV–vis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absorbance spectra from 400 to 700 nm collected during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irradiation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C-methane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en-US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5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3334" y="4090308"/>
            <a:ext cx="20622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Raw data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3177572" y="4090307"/>
            <a:ext cx="276800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After interference pattern correction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6500895" y="4090307"/>
            <a:ext cx="22618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Reflectance spectra normalized at 550 nm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649" y="1235252"/>
            <a:ext cx="2002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UV-vis spectra during TPD</a:t>
            </a:r>
          </a:p>
          <a:p>
            <a:r>
              <a:rPr lang="en-US" sz="1350" dirty="0"/>
              <a:t>13CH4 irradiated at 20 K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391677" y="2013269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Graph" r:id="rId3" imgW="3260160" imgH="2633400" progId="Origin50.Graph">
                  <p:embed/>
                </p:oleObj>
              </mc:Choice>
              <mc:Fallback>
                <p:oleObj name="Graph" r:id="rId3" imgW="3260160" imgH="2633400" progId="Origin50.Graph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1677" y="2013269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338800" y="2013269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Graph" r:id="rId5" imgW="3260160" imgH="2633400" progId="Origin50.Graph">
                  <p:embed/>
                </p:oleObj>
              </mc:Choice>
              <mc:Fallback>
                <p:oleObj name="Graph" r:id="rId5" imgW="3260160" imgH="2633400" progId="Origin50.Graph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8800" y="2013269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6409043" y="2034104"/>
          <a:ext cx="2445544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Graph" r:id="rId7" imgW="3260160" imgH="2577960" progId="Origin50.Graph">
                  <p:embed/>
                </p:oleObj>
              </mc:Choice>
              <mc:Fallback>
                <p:oleObj name="Graph" r:id="rId7" imgW="3260160" imgH="2577960" progId="Origin50.Graph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9043" y="2034104"/>
                        <a:ext cx="2445544" cy="193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0713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441509"/>
              </p:ext>
            </p:extLst>
          </p:nvPr>
        </p:nvGraphicFramePr>
        <p:xfrm>
          <a:off x="1162671" y="366141"/>
          <a:ext cx="6373910" cy="546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Graph" r:id="rId3" imgW="3174711" imgH="2714545" progId="Origin50.Graph">
                  <p:embed/>
                </p:oleObj>
              </mc:Choice>
              <mc:Fallback>
                <p:oleObj name="Graph" r:id="rId3" imgW="3174711" imgH="2714545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671" y="366141"/>
                        <a:ext cx="6373910" cy="546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 flipH="1">
            <a:off x="493484" y="5864999"/>
            <a:ext cx="8215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Deconvoluted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Fourier transform infrared (FTIR) spectra of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(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Pristine ices at 10 K.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After irradiation at 10 K.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(C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The residue at 300 K.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613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863791"/>
              </p:ext>
            </p:extLst>
          </p:nvPr>
        </p:nvGraphicFramePr>
        <p:xfrm>
          <a:off x="1117583" y="266892"/>
          <a:ext cx="6908833" cy="5880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Graph" r:id="rId3" imgW="3174711" imgH="2710948" progId="Origin50.Graph">
                  <p:embed/>
                </p:oleObj>
              </mc:Choice>
              <mc:Fallback>
                <p:oleObj name="Graph" r:id="rId3" imgW="3174711" imgH="2710948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583" y="266892"/>
                        <a:ext cx="6908833" cy="58803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76298" y="6027568"/>
            <a:ext cx="75914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Decovoluted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infrared spectra of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C-acetylene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). (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Pristine ices at 40 K.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(B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After irradiation at 40 K.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(C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The residue at 300 K.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0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110798"/>
              </p:ext>
            </p:extLst>
          </p:nvPr>
        </p:nvGraphicFramePr>
        <p:xfrm>
          <a:off x="1339009" y="386072"/>
          <a:ext cx="6589119" cy="5593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Graph" r:id="rId3" imgW="3191957" imgH="2695841" progId="Origin50.Graph">
                  <p:embed/>
                </p:oleObj>
              </mc:Choice>
              <mc:Fallback>
                <p:oleObj name="Graph" r:id="rId3" imgW="3191957" imgH="2695841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9009" y="386072"/>
                        <a:ext cx="6589119" cy="55939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31662" y="5980014"/>
            <a:ext cx="740381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Deconvoluted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infrared spectra of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C-methane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). (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Pristine ices at 10 K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(B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After irradiation at 10 K.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(C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The residue at 300 K.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338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92800"/>
              </p:ext>
            </p:extLst>
          </p:nvPr>
        </p:nvGraphicFramePr>
        <p:xfrm>
          <a:off x="1212782" y="331705"/>
          <a:ext cx="6699183" cy="5726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Graph" r:id="rId3" imgW="3174711" imgH="2710948" progId="Origin50.Graph">
                  <p:embed/>
                </p:oleObj>
              </mc:Choice>
              <mc:Fallback>
                <p:oleObj name="Graph" r:id="rId3" imgW="3174711" imgH="2710948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782" y="331705"/>
                        <a:ext cx="6699183" cy="57267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43200" y="6058426"/>
            <a:ext cx="74714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Deconvoluted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infrared spectra of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C-methane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). 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Pristine ices at 20 K.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(B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After irradiation at 20 K.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(C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 The residue at 300 K.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487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615671"/>
              </p:ext>
            </p:extLst>
          </p:nvPr>
        </p:nvGraphicFramePr>
        <p:xfrm>
          <a:off x="2499166" y="309530"/>
          <a:ext cx="4046970" cy="509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Graph" r:id="rId3" imgW="3345015" imgH="4226302" progId="Origin50.Graph">
                  <p:embed/>
                </p:oleObj>
              </mc:Choice>
              <mc:Fallback>
                <p:oleObj name="Graph" r:id="rId3" imgW="3345015" imgH="4226302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9166" y="309530"/>
                        <a:ext cx="4046970" cy="50996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3794" y="5598866"/>
            <a:ext cx="783771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Temporal evolution of key species for irradiated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along with its kinetic fits.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(A)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Integrated areas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2999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3222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and 3068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(aromatic) for irradiated 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alt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irradiated at 10 K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(B)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Integrated areas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2999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3222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and 3068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(aromatic) for irradiated 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alt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irradiated at 20 K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(C)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Integrated areas at 3222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3070 cm</a:t>
            </a:r>
            <a:r>
              <a:rPr kumimoji="0" lang="en-US" altLang="en-US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(aromatic) for irradiated 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alt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irradiated at 10 K</a:t>
            </a:r>
            <a:r>
              <a:rPr lang="en-US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altLang="en-US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(D)</a:t>
            </a:r>
            <a:r>
              <a:rPr lang="en-US" alt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Integrated areas at 3222 cm</a:t>
            </a:r>
            <a:r>
              <a:rPr lang="en-US" altLang="en-US" sz="1200" b="1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lang="en-US" altLang="en-US" sz="12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12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2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altLang="en-US" sz="12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3070 cm</a:t>
            </a:r>
            <a:r>
              <a:rPr lang="en-US" altLang="en-US" sz="1200" b="1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</a:t>
            </a:r>
            <a:r>
              <a:rPr lang="en-US" altLang="en-US" sz="12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(aromatic) for irradiated acetylene (</a:t>
            </a:r>
            <a:r>
              <a:rPr lang="en-US" altLang="en-US" sz="12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2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altLang="en-US" sz="12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irradiated at 40 K. </a:t>
            </a:r>
            <a:endParaRPr kumimoji="0" lang="en-US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663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055343"/>
              </p:ext>
            </p:extLst>
          </p:nvPr>
        </p:nvGraphicFramePr>
        <p:xfrm>
          <a:off x="1449385" y="157922"/>
          <a:ext cx="6332311" cy="5706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Graph" r:id="rId3" imgW="3245491" imgH="2906617" progId="Origin50.Graph">
                  <p:embed/>
                </p:oleObj>
              </mc:Choice>
              <mc:Fallback>
                <p:oleObj name="Graph" r:id="rId3" imgW="3245491" imgH="2906617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9385" y="157922"/>
                        <a:ext cx="6332311" cy="57061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20522" y="5864091"/>
            <a:ext cx="73900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molecular hydrogen (H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m/z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2) versus the dose during the irradiation of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C‑acetylene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ices.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146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MNS-Figure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67" y="115544"/>
            <a:ext cx="4124489" cy="58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 flipH="1">
            <a:off x="986969" y="5996899"/>
            <a:ext cx="7199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Aromatic compounds were detected from the residues of the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ices irradiated at 8.2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─1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by multidimensional gas chromatography along with their detailed structure, name, and molecular masses. Quantification of the detected species is provided in Table S8.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322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467175"/>
              </p:ext>
            </p:extLst>
          </p:nvPr>
        </p:nvGraphicFramePr>
        <p:xfrm>
          <a:off x="1361661" y="457200"/>
          <a:ext cx="5886450" cy="484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Graph" r:id="rId3" imgW="4086596" imgH="3389674" progId="Origin50.Graph">
                  <p:embed/>
                </p:oleObj>
              </mc:Choice>
              <mc:Fallback>
                <p:oleObj name="Graph" r:id="rId3" imgW="4086596" imgH="3389674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1661" y="457200"/>
                        <a:ext cx="5886450" cy="484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30014" y="5459338"/>
            <a:ext cx="6949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Positive ion SIMS data from residues of irradiated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C–acetylene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). The 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daa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were recorded in the mass to charge from 10 to 120 (left) and mass to charge from 120 to 250 (right) correlated with (a) 0.5 eV amu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(b) 4.6 eV amu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(c) 8.2 eV amu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(d) 46.4 eV amu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and (e) 82.1 eV amu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177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918151"/>
              </p:ext>
            </p:extLst>
          </p:nvPr>
        </p:nvGraphicFramePr>
        <p:xfrm>
          <a:off x="1367631" y="457200"/>
          <a:ext cx="5915025" cy="489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Graph" r:id="rId3" imgW="4086596" imgH="3389674" progId="Origin50.Graph">
                  <p:embed/>
                </p:oleObj>
              </mc:Choice>
              <mc:Fallback>
                <p:oleObj name="Graph" r:id="rId3" imgW="4086596" imgH="3389674" progId="Origin50.Grap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7631" y="457200"/>
                        <a:ext cx="5915025" cy="489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44217" y="5574628"/>
            <a:ext cx="67618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Negative ions SIMS data from residues of irradiated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). The data were recorded in the mass to charge from 10 to 120 (left) and mass to charge from 120 to 250 (right) correlated with (a) 0.5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(b) 4.6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(c) 8.2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(d) 46.4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,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and (e) 82.1 eV amu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−1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89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534597" y="96370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Graph" r:id="rId3" imgW="3306960" imgH="2673000" progId="Origin50.Graph">
                  <p:embed/>
                </p:oleObj>
              </mc:Choice>
              <mc:Fallback>
                <p:oleObj name="Graph" r:id="rId3" imgW="3306960" imgH="2673000" progId="Origin50.Graph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4597" y="96370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920957" y="96370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Graph" r:id="rId5" imgW="3306960" imgH="2673000" progId="Origin50.Graph">
                  <p:embed/>
                </p:oleObj>
              </mc:Choice>
              <mc:Fallback>
                <p:oleObj name="Graph" r:id="rId5" imgW="3306960" imgH="2673000" progId="Origin50.Graph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0957" y="96370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920957" y="3021897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Graph" r:id="rId7" imgW="3306960" imgH="2673000" progId="Origin50.Graph">
                  <p:embed/>
                </p:oleObj>
              </mc:Choice>
              <mc:Fallback>
                <p:oleObj name="Graph" r:id="rId7" imgW="3306960" imgH="2673000" progId="Origin50.Graph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0957" y="3021897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534597" y="3021897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Graph" r:id="rId9" imgW="3306960" imgH="2673000" progId="Origin50.Graph">
                  <p:embed/>
                </p:oleObj>
              </mc:Choice>
              <mc:Fallback>
                <p:oleObj name="Graph" r:id="rId9" imgW="3306960" imgH="2673000" progId="Origin50.Graph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4597" y="3021897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08523" y="5884498"/>
            <a:ext cx="737234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UV–vis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absorbance spectra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from 400 to 700 nm collected during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irradiation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C-methane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after correcting for interference fringes as described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 </a:t>
            </a:r>
            <a:r>
              <a:rPr lang="en-US" altLang="en-US" sz="1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Tarczay</a:t>
            </a:r>
            <a:r>
              <a:rPr lang="en-US" altLang="en-US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G. et al., Inorganic Chemistry, 55, 8776, (2016)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9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611879" y="198442"/>
          <a:ext cx="3617913" cy="2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Graph" r:id="rId3" imgW="3306960" imgH="2673000" progId="Origin50.Graph">
                  <p:embed/>
                </p:oleObj>
              </mc:Choice>
              <mc:Fallback>
                <p:oleObj name="Graph" r:id="rId3" imgW="3306960" imgH="2673000" progId="Origin50.Graph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1879" y="198442"/>
                        <a:ext cx="3617913" cy="292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993966" y="198442"/>
          <a:ext cx="3617913" cy="2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Graph" r:id="rId5" imgW="3306960" imgH="2673000" progId="Origin50.Graph">
                  <p:embed/>
                </p:oleObj>
              </mc:Choice>
              <mc:Fallback>
                <p:oleObj name="Graph" r:id="rId5" imgW="3306960" imgH="2673000" progId="Origin50.Graph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3966" y="198442"/>
                        <a:ext cx="3617913" cy="292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974119" y="3122520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Graph" r:id="rId7" imgW="3306960" imgH="2673000" progId="Origin50.Graph">
                  <p:embed/>
                </p:oleObj>
              </mc:Choice>
              <mc:Fallback>
                <p:oleObj name="Graph" r:id="rId7" imgW="3306960" imgH="2673000" progId="Origin50.Graph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4119" y="3122520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592032" y="3122520"/>
          <a:ext cx="3657600" cy="295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Graph" r:id="rId9" imgW="3306960" imgH="2673000" progId="Origin50.Graph">
                  <p:embed/>
                </p:oleObj>
              </mc:Choice>
              <mc:Fallback>
                <p:oleObj name="Graph" r:id="rId9" imgW="3306960" imgH="2673000" progId="Origin50.Graph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92032" y="3122520"/>
                        <a:ext cx="3657600" cy="295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17315" y="6079504"/>
            <a:ext cx="73723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UV–vis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reflectance spectra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from 400 to 700 nm collected during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irradiation 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C-methane (</a:t>
            </a:r>
            <a:r>
              <a:rPr lang="en-US" altLang="en-US" sz="14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altLang="en-US" sz="1400" baseline="-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en-US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74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923461"/>
              </p:ext>
            </p:extLst>
          </p:nvPr>
        </p:nvGraphicFramePr>
        <p:xfrm>
          <a:off x="950414" y="263802"/>
          <a:ext cx="7515779" cy="584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Graph" r:id="rId3" imgW="3335674" imgH="2595489" progId="Origin50.Graph">
                  <p:embed/>
                </p:oleObj>
              </mc:Choice>
              <mc:Fallback>
                <p:oleObj name="Graph" r:id="rId3" imgW="3335674" imgH="2595489" progId="Origin50.Graph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414" y="263802"/>
                        <a:ext cx="7515779" cy="58442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85234" y="6108032"/>
            <a:ext cx="770020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UV–vis reflectance spectra normalized at 550 nm collected during the irradiation of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C-methane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ices.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92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482674"/>
              </p:ext>
            </p:extLst>
          </p:nvPr>
        </p:nvGraphicFramePr>
        <p:xfrm>
          <a:off x="1383108" y="281748"/>
          <a:ext cx="6394105" cy="4978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Graph" r:id="rId3" imgW="2942607" imgH="2294073" progId="Origin50.Graph">
                  <p:embed/>
                </p:oleObj>
              </mc:Choice>
              <mc:Fallback>
                <p:oleObj name="Graph" r:id="rId3" imgW="2942607" imgH="2294073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3108" y="281748"/>
                        <a:ext cx="6394105" cy="49789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81776" y="5152243"/>
            <a:ext cx="704569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Comparison of the color from irradiated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ices with Kuiper belt objects (KBOs).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(A)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The color slopes of irradiated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</a:t>
            </a:r>
            <a:r>
              <a:rPr kumimoji="0" lang="en-US" altLang="en-US" sz="1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.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(B)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Color-color diagram comparing irradiated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and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C-methane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at different doses with KBOs. The colors of 10 K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(square), 40 K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(circle), 10 K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(triangle), and 20 K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4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(pentagon) are obtained from their UV-vis spectra. The gray circle indicates the color of the Sun.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(C)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Images of the residues for 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C-acetylene (</a:t>
            </a:r>
            <a:r>
              <a:rPr kumimoji="0" lang="en-US" altLang="en-US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13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</a:t>
            </a:r>
            <a:r>
              <a:rPr kumimoji="0" lang="en-US" altLang="en-US" sz="12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2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 ices irradiated at 10 K at distinct doses recorded after annealing the ices to 300 K. 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010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33122"/>
              </p:ext>
            </p:extLst>
          </p:nvPr>
        </p:nvGraphicFramePr>
        <p:xfrm>
          <a:off x="1258753" y="667903"/>
          <a:ext cx="6164981" cy="5154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Graph" r:id="rId3" imgW="3099618" imgH="2599446" progId="Origin50.Graph">
                  <p:embed/>
                </p:oleObj>
              </mc:Choice>
              <mc:Fallback>
                <p:oleObj name="Graph" r:id="rId3" imgW="3099618" imgH="2599446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753" y="667903"/>
                        <a:ext cx="6164981" cy="5154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58753" y="5955932"/>
            <a:ext cx="61697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The color slope evolutions of irradiated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C-acetylene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C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) and 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C-methane (</a:t>
            </a:r>
            <a:r>
              <a:rPr kumimoji="0" lang="en-US" altLang="zh-CN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13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CH</a:t>
            </a:r>
            <a:r>
              <a:rPr kumimoji="0" lang="en-US" altLang="zh-CN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4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) during warming-up those ice mixtures up to 300 K.</a:t>
            </a:r>
            <a:r>
              <a:rPr kumimoji="0" lang="en-US" alt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8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420849" y="2013270"/>
          <a:ext cx="2387203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Graph" r:id="rId3" imgW="3182400" imgH="2633400" progId="Origin50.Graph">
                  <p:embed/>
                </p:oleObj>
              </mc:Choice>
              <mc:Fallback>
                <p:oleObj name="Graph" r:id="rId3" imgW="3182400" imgH="2633400" progId="Origin50.Graph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849" y="2013270"/>
                        <a:ext cx="2387203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338799" y="2013269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Graph" r:id="rId5" imgW="3260160" imgH="2633400" progId="Origin50.Graph">
                  <p:embed/>
                </p:oleObj>
              </mc:Choice>
              <mc:Fallback>
                <p:oleObj name="Graph" r:id="rId5" imgW="3260160" imgH="2633400" progId="Origin50.Graph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8799" y="2013269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3334" y="4090308"/>
            <a:ext cx="20622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Raw data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3177572" y="4090307"/>
            <a:ext cx="276800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After interference pattern correction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6500895" y="4090307"/>
            <a:ext cx="22618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Reflectance spectra normalized at 550 nm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649" y="1235252"/>
            <a:ext cx="2002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UV-vis spectra during TPD</a:t>
            </a:r>
          </a:p>
          <a:p>
            <a:r>
              <a:rPr lang="en-US" sz="1350" dirty="0"/>
              <a:t>13C2H2 irradiated at 10 K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6408274" y="2013269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Graph" r:id="rId7" imgW="3260160" imgH="2633400" progId="Origin50.Graph">
                  <p:embed/>
                </p:oleObj>
              </mc:Choice>
              <mc:Fallback>
                <p:oleObj name="Graph" r:id="rId7" imgW="3260160" imgH="2633400" progId="Origin50.Graph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8274" y="2013269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6572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3334" y="4090308"/>
            <a:ext cx="20622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Raw data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3177572" y="4090307"/>
            <a:ext cx="276800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After interference pattern correction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6500895" y="4090307"/>
            <a:ext cx="22618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Reflectance spectra normalized at 550 nm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649" y="1235252"/>
            <a:ext cx="2002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UV-vis spectra during TPD</a:t>
            </a:r>
          </a:p>
          <a:p>
            <a:r>
              <a:rPr lang="en-US" sz="1350" dirty="0"/>
              <a:t>13C2H2 irradiated at 40 K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91677" y="2034104"/>
          <a:ext cx="2445544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Graph" r:id="rId3" imgW="3260160" imgH="2577960" progId="Origin50.Graph">
                  <p:embed/>
                </p:oleObj>
              </mc:Choice>
              <mc:Fallback>
                <p:oleObj name="Graph" r:id="rId3" imgW="3260160" imgH="2577960" progId="Origin50.Graph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1677" y="2034104"/>
                        <a:ext cx="2445544" cy="193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3338800" y="2013268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Graph" r:id="rId5" imgW="3260160" imgH="2633400" progId="Origin50.Graph">
                  <p:embed/>
                </p:oleObj>
              </mc:Choice>
              <mc:Fallback>
                <p:oleObj name="Graph" r:id="rId5" imgW="3260160" imgH="2633400" progId="Origin50.Graph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8800" y="2013268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409043" y="2034105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Graph" r:id="rId7" imgW="3260160" imgH="2633400" progId="Origin50.Graph">
                  <p:embed/>
                </p:oleObj>
              </mc:Choice>
              <mc:Fallback>
                <p:oleObj name="Graph" r:id="rId7" imgW="3260160" imgH="2633400" progId="Origin50.Graph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9043" y="2034105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359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3334" y="4090308"/>
            <a:ext cx="20622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Raw data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3177572" y="4090307"/>
            <a:ext cx="276800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/>
              <a:t>After interference pattern correction</a:t>
            </a:r>
          </a:p>
          <a:p>
            <a:pPr algn="ctr"/>
            <a:r>
              <a:rPr lang="en-US" sz="1350" dirty="0"/>
              <a:t>UV-vis Absorbance spectra</a:t>
            </a:r>
            <a:endParaRPr 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6500895" y="4090307"/>
            <a:ext cx="22618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Reflectance spectra normalized at 550 nm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649" y="1235252"/>
            <a:ext cx="2002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UV-vis spectra during TPD</a:t>
            </a:r>
          </a:p>
          <a:p>
            <a:r>
              <a:rPr lang="en-US" sz="1350" dirty="0"/>
              <a:t>13CH4 irradiated at 10 K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27304" y="2013270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Graph" r:id="rId3" imgW="3260160" imgH="2633400" progId="Origin50.Graph">
                  <p:embed/>
                </p:oleObj>
              </mc:Choice>
              <mc:Fallback>
                <p:oleObj name="Graph" r:id="rId3" imgW="3260160" imgH="2633400" progId="Origin50.Graph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304" y="2013270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3338800" y="2013270"/>
          <a:ext cx="2445544" cy="1975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Graph" r:id="rId5" imgW="3260160" imgH="2633400" progId="Origin50.Graph">
                  <p:embed/>
                </p:oleObj>
              </mc:Choice>
              <mc:Fallback>
                <p:oleObj name="Graph" r:id="rId5" imgW="3260160" imgH="2633400" progId="Origin50.Graph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8800" y="2013270"/>
                        <a:ext cx="2445544" cy="1975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409043" y="2034105"/>
          <a:ext cx="2445544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Graph" r:id="rId7" imgW="3260160" imgH="2577960" progId="Origin50.Graph">
                  <p:embed/>
                </p:oleObj>
              </mc:Choice>
              <mc:Fallback>
                <p:oleObj name="Graph" r:id="rId7" imgW="3260160" imgH="2577960" progId="Origin50.Graph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9043" y="2034105"/>
                        <a:ext cx="2445544" cy="193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546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935</Words>
  <Application>Microsoft Office PowerPoint</Application>
  <PresentationFormat>On-screen Show (4:3)</PresentationFormat>
  <Paragraphs>43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Arial Unicode MS</vt:lpstr>
      <vt:lpstr>Calibri</vt:lpstr>
      <vt:lpstr>Calibri Light</vt:lpstr>
      <vt:lpstr>等线</vt:lpstr>
      <vt:lpstr>等线</vt:lpstr>
      <vt:lpstr>Times New Roman</vt:lpstr>
      <vt:lpstr>Office Theme</vt:lpstr>
      <vt:lpstr>Graph</vt:lpstr>
      <vt:lpstr>Origin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Bil302@outlook.com</dc:creator>
  <cp:lastModifiedBy>Bil302@outlook.com</cp:lastModifiedBy>
  <cp:revision>4</cp:revision>
  <dcterms:created xsi:type="dcterms:W3CDTF">2023-05-31T20:03:06Z</dcterms:created>
  <dcterms:modified xsi:type="dcterms:W3CDTF">2023-05-31T20:23:24Z</dcterms:modified>
</cp:coreProperties>
</file>