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62" r:id="rId4"/>
    <p:sldId id="258" r:id="rId5"/>
    <p:sldId id="263" r:id="rId6"/>
    <p:sldId id="259" r:id="rId7"/>
    <p:sldId id="260" r:id="rId8"/>
    <p:sldId id="256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2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01784-C333-4EB9-AEB7-DA50688FA96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1A54C-6CD9-4896-8F44-F8D5AC5EE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24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01784-C333-4EB9-AEB7-DA50688FA96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1A54C-6CD9-4896-8F44-F8D5AC5EE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896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01784-C333-4EB9-AEB7-DA50688FA96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1A54C-6CD9-4896-8F44-F8D5AC5EE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913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01784-C333-4EB9-AEB7-DA50688FA96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1A54C-6CD9-4896-8F44-F8D5AC5EE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8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01784-C333-4EB9-AEB7-DA50688FA96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1A54C-6CD9-4896-8F44-F8D5AC5EE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561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01784-C333-4EB9-AEB7-DA50688FA96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1A54C-6CD9-4896-8F44-F8D5AC5EE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657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01784-C333-4EB9-AEB7-DA50688FA96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1A54C-6CD9-4896-8F44-F8D5AC5EE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134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01784-C333-4EB9-AEB7-DA50688FA96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1A54C-6CD9-4896-8F44-F8D5AC5EE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01784-C333-4EB9-AEB7-DA50688FA96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1A54C-6CD9-4896-8F44-F8D5AC5EE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064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01784-C333-4EB9-AEB7-DA50688FA96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1A54C-6CD9-4896-8F44-F8D5AC5EE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29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01784-C333-4EB9-AEB7-DA50688FA96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1A54C-6CD9-4896-8F44-F8D5AC5EE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164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01784-C333-4EB9-AEB7-DA50688FA96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1A54C-6CD9-4896-8F44-F8D5AC5EE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566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oleObject" Target="../embeddings/oleObject7.bin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2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4.wmf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oleObject" Target="../embeddings/oleObject15.bin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15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17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2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2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2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24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619" y="853952"/>
            <a:ext cx="7187178" cy="50656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38277" y="1079083"/>
            <a:ext cx="24481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Replacing </a:t>
            </a:r>
            <a:r>
              <a:rPr lang="en-US" dirty="0" err="1" smtClean="0"/>
              <a:t>phosphonic</a:t>
            </a:r>
            <a:r>
              <a:rPr lang="en-US" dirty="0" smtClean="0"/>
              <a:t> acid(</a:t>
            </a:r>
            <a:r>
              <a:rPr lang="en-US" dirty="0" smtClean="0">
                <a:solidFill>
                  <a:srgbClr val="FF0000"/>
                </a:solidFill>
              </a:rPr>
              <a:t>PA</a:t>
            </a:r>
            <a:r>
              <a:rPr lang="en-US" dirty="0"/>
              <a:t>)</a:t>
            </a:r>
          </a:p>
          <a:p>
            <a:r>
              <a:rPr lang="en-US" dirty="0" smtClean="0"/>
              <a:t> by </a:t>
            </a:r>
            <a:r>
              <a:rPr lang="en-US" dirty="0" err="1" smtClean="0"/>
              <a:t>methyphosphonic</a:t>
            </a:r>
            <a:r>
              <a:rPr lang="en-US" dirty="0" smtClean="0"/>
              <a:t> acid (</a:t>
            </a:r>
            <a:r>
              <a:rPr lang="en-US" dirty="0" smtClean="0">
                <a:solidFill>
                  <a:srgbClr val="FF0000"/>
                </a:solidFill>
              </a:rPr>
              <a:t>MPA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938277" y="2609088"/>
            <a:ext cx="1975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m/z (MPA)=96</a:t>
            </a:r>
          </a:p>
        </p:txBody>
      </p:sp>
      <p:sp>
        <p:nvSpPr>
          <p:cNvPr id="5" name="Rectangle 4"/>
          <p:cNvSpPr/>
          <p:nvPr/>
        </p:nvSpPr>
        <p:spPr>
          <a:xfrm>
            <a:off x="5130296" y="853952"/>
            <a:ext cx="17851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m/z (DMPA)=174</a:t>
            </a:r>
          </a:p>
        </p:txBody>
      </p:sp>
      <p:sp>
        <p:nvSpPr>
          <p:cNvPr id="6" name="Rectangle 5"/>
          <p:cNvSpPr/>
          <p:nvPr/>
        </p:nvSpPr>
        <p:spPr>
          <a:xfrm>
            <a:off x="5569208" y="1679247"/>
            <a:ext cx="1754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m/z (TMPA)=252</a:t>
            </a:r>
          </a:p>
        </p:txBody>
      </p:sp>
      <p:sp>
        <p:nvSpPr>
          <p:cNvPr id="7" name="Rectangle 6"/>
          <p:cNvSpPr/>
          <p:nvPr/>
        </p:nvSpPr>
        <p:spPr>
          <a:xfrm>
            <a:off x="5966377" y="2835738"/>
            <a:ext cx="1765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m/z (CMPA)=234</a:t>
            </a:r>
          </a:p>
        </p:txBody>
      </p:sp>
      <p:sp>
        <p:nvSpPr>
          <p:cNvPr id="8" name="Rectangle 7"/>
          <p:cNvSpPr/>
          <p:nvPr/>
        </p:nvSpPr>
        <p:spPr>
          <a:xfrm>
            <a:off x="6332137" y="3899691"/>
            <a:ext cx="22099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m/z (4mer-MPA)=330</a:t>
            </a:r>
          </a:p>
        </p:txBody>
      </p:sp>
    </p:spTree>
    <p:extLst>
      <p:ext uri="{BB962C8B-B14F-4D97-AF65-F5344CB8AC3E}">
        <p14:creationId xmlns:p14="http://schemas.microsoft.com/office/powerpoint/2010/main" val="3227750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7480249"/>
              </p:ext>
            </p:extLst>
          </p:nvPr>
        </p:nvGraphicFramePr>
        <p:xfrm>
          <a:off x="321436" y="923061"/>
          <a:ext cx="3657600" cy="24186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" name="Graph" r:id="rId3" imgW="2062080" imgH="1363680" progId="Origin50.Graph">
                  <p:embed/>
                </p:oleObj>
              </mc:Choice>
              <mc:Fallback>
                <p:oleObj name="Graph" r:id="rId3" imgW="2062080" imgH="1363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1436" y="923061"/>
                        <a:ext cx="3657600" cy="24186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6615638"/>
              </p:ext>
            </p:extLst>
          </p:nvPr>
        </p:nvGraphicFramePr>
        <p:xfrm>
          <a:off x="4186300" y="923057"/>
          <a:ext cx="3657600" cy="2418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" name="Graph" r:id="rId5" imgW="2062080" imgH="1363680" progId="Origin50.Graph">
                  <p:embed/>
                </p:oleObj>
              </mc:Choice>
              <mc:Fallback>
                <p:oleObj name="Graph" r:id="rId5" imgW="2062080" imgH="1363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86300" y="923057"/>
                        <a:ext cx="3657600" cy="2418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8268705"/>
              </p:ext>
            </p:extLst>
          </p:nvPr>
        </p:nvGraphicFramePr>
        <p:xfrm>
          <a:off x="8051164" y="924200"/>
          <a:ext cx="3657600" cy="2418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" name="Graph" r:id="rId7" imgW="2062080" imgH="1363680" progId="Origin50.Graph">
                  <p:embed/>
                </p:oleObj>
              </mc:Choice>
              <mc:Fallback>
                <p:oleObj name="Graph" r:id="rId7" imgW="2062080" imgH="1363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051164" y="924200"/>
                        <a:ext cx="3657600" cy="2418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8200897"/>
              </p:ext>
            </p:extLst>
          </p:nvPr>
        </p:nvGraphicFramePr>
        <p:xfrm>
          <a:off x="8004175" y="3854450"/>
          <a:ext cx="3752850" cy="251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" name="Graph" r:id="rId9" imgW="2075040" imgH="1392840" progId="Origin50.Graph">
                  <p:embed/>
                </p:oleObj>
              </mc:Choice>
              <mc:Fallback>
                <p:oleObj name="Graph" r:id="rId9" imgW="2075040" imgH="13928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004175" y="3854450"/>
                        <a:ext cx="3752850" cy="2519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7961547"/>
              </p:ext>
            </p:extLst>
          </p:nvPr>
        </p:nvGraphicFramePr>
        <p:xfrm>
          <a:off x="4164013" y="3879850"/>
          <a:ext cx="3703637" cy="246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" name="Graph" r:id="rId11" imgW="2048400" imgH="1363680" progId="Origin50.Graph">
                  <p:embed/>
                </p:oleObj>
              </mc:Choice>
              <mc:Fallback>
                <p:oleObj name="Graph" r:id="rId11" imgW="2048400" imgH="1363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164013" y="3879850"/>
                        <a:ext cx="3703637" cy="2466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9686450"/>
              </p:ext>
            </p:extLst>
          </p:nvPr>
        </p:nvGraphicFramePr>
        <p:xfrm>
          <a:off x="321436" y="3880231"/>
          <a:ext cx="3657600" cy="2466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" name="Graph" r:id="rId13" imgW="2021760" imgH="1363680" progId="Origin50.Graph">
                  <p:embed/>
                </p:oleObj>
              </mc:Choice>
              <mc:Fallback>
                <p:oleObj name="Graph" r:id="rId13" imgW="2021760" imgH="1363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21436" y="3880231"/>
                        <a:ext cx="3657600" cy="24661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361232" y="6346384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RING+H</a:t>
            </a:r>
            <a:r>
              <a:rPr lang="en-US" baseline="30000" dirty="0" smtClean="0"/>
              <a:t>+</a:t>
            </a:r>
            <a:endParaRPr lang="en-US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5058028" y="6346384"/>
            <a:ext cx="1914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Trimer – 3H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611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2584599"/>
              </p:ext>
            </p:extLst>
          </p:nvPr>
        </p:nvGraphicFramePr>
        <p:xfrm>
          <a:off x="518160" y="3732530"/>
          <a:ext cx="3752850" cy="251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6" name="Graph" r:id="rId3" imgW="2075040" imgH="1392840" progId="Origin50.Graph">
                  <p:embed/>
                </p:oleObj>
              </mc:Choice>
              <mc:Fallback>
                <p:oleObj name="Graph" r:id="rId3" imgW="2075040" imgH="1392840" progId="Origin50.Graph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8160" y="3732530"/>
                        <a:ext cx="3752850" cy="2519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2149165"/>
              </p:ext>
            </p:extLst>
          </p:nvPr>
        </p:nvGraphicFramePr>
        <p:xfrm>
          <a:off x="567373" y="819658"/>
          <a:ext cx="3703637" cy="246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name="Graph" r:id="rId5" imgW="2048400" imgH="1363680" progId="Origin50.Graph">
                  <p:embed/>
                </p:oleObj>
              </mc:Choice>
              <mc:Fallback>
                <p:oleObj name="Graph" r:id="rId5" imgW="2048400" imgH="1363680" progId="Origin50.Graph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7373" y="819658"/>
                        <a:ext cx="3703637" cy="2466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587" t="3437" r="7287" b="3020"/>
          <a:stretch/>
        </p:blipFill>
        <p:spPr>
          <a:xfrm>
            <a:off x="6274675" y="384234"/>
            <a:ext cx="4606054" cy="3748853"/>
          </a:xfrm>
          <a:prstGeom prst="rect">
            <a:avLst/>
          </a:prstGeom>
        </p:spPr>
      </p:pic>
      <p:cxnSp>
        <p:nvCxnSpPr>
          <p:cNvPr id="6" name="Straight Arrow Connector 5"/>
          <p:cNvCxnSpPr>
            <a:stCxn id="4" idx="1"/>
          </p:cNvCxnSpPr>
          <p:nvPr/>
        </p:nvCxnSpPr>
        <p:spPr>
          <a:xfrm flipH="1" flipV="1">
            <a:off x="4271011" y="1749973"/>
            <a:ext cx="2003664" cy="508688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2"/>
          </p:cNvCxnSpPr>
          <p:nvPr/>
        </p:nvCxnSpPr>
        <p:spPr>
          <a:xfrm flipH="1">
            <a:off x="4271010" y="4133087"/>
            <a:ext cx="4306692" cy="959175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990897" y="4754461"/>
            <a:ext cx="1828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protonated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75853" y="6258379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RING+H</a:t>
            </a:r>
            <a:r>
              <a:rPr lang="en-US" baseline="30000" dirty="0" smtClean="0"/>
              <a:t>+</a:t>
            </a:r>
            <a:endParaRPr lang="en-US" baseline="30000" dirty="0"/>
          </a:p>
        </p:txBody>
      </p:sp>
      <p:sp>
        <p:nvSpPr>
          <p:cNvPr id="13" name="TextBox 12"/>
          <p:cNvSpPr txBox="1"/>
          <p:nvPr/>
        </p:nvSpPr>
        <p:spPr>
          <a:xfrm>
            <a:off x="9632731" y="527270"/>
            <a:ext cx="19527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(</a:t>
            </a:r>
            <a:r>
              <a:rPr lang="en-US" sz="3200" dirty="0" smtClean="0"/>
              <a:t>CH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)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P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O</a:t>
            </a:r>
            <a:r>
              <a:rPr lang="en-US" sz="3200" baseline="-25000" dirty="0" smtClean="0"/>
              <a:t>6</a:t>
            </a:r>
            <a:endParaRPr lang="en-US" sz="3200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9351240" y="4569795"/>
            <a:ext cx="1892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Guessed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418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2816591"/>
              </p:ext>
            </p:extLst>
          </p:nvPr>
        </p:nvGraphicFramePr>
        <p:xfrm>
          <a:off x="415226" y="722503"/>
          <a:ext cx="3657600" cy="2466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0" name="Graph" r:id="rId3" imgW="2021760" imgH="1363680" progId="Origin50.Graph">
                  <p:embed/>
                </p:oleObj>
              </mc:Choice>
              <mc:Fallback>
                <p:oleObj name="Graph" r:id="rId3" imgW="2021760" imgH="1363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5226" y="722503"/>
                        <a:ext cx="3657600" cy="24661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1214324"/>
              </p:ext>
            </p:extLst>
          </p:nvPr>
        </p:nvGraphicFramePr>
        <p:xfrm>
          <a:off x="4381372" y="746234"/>
          <a:ext cx="3657600" cy="2418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1" name="Graph" r:id="rId5" imgW="2062080" imgH="1363680" progId="Origin50.Graph">
                  <p:embed/>
                </p:oleObj>
              </mc:Choice>
              <mc:Fallback>
                <p:oleObj name="Graph" r:id="rId5" imgW="2062080" imgH="1363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81372" y="746234"/>
                        <a:ext cx="3657600" cy="2418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4528643"/>
              </p:ext>
            </p:extLst>
          </p:nvPr>
        </p:nvGraphicFramePr>
        <p:xfrm>
          <a:off x="8246236" y="746234"/>
          <a:ext cx="3657600" cy="2418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2" name="Graph" r:id="rId7" imgW="2062080" imgH="1363680" progId="Origin50.Graph">
                  <p:embed/>
                </p:oleObj>
              </mc:Choice>
              <mc:Fallback>
                <p:oleObj name="Graph" r:id="rId7" imgW="2062080" imgH="1363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246236" y="746234"/>
                        <a:ext cx="3657600" cy="2418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444629"/>
              </p:ext>
            </p:extLst>
          </p:nvPr>
        </p:nvGraphicFramePr>
        <p:xfrm>
          <a:off x="415226" y="3819271"/>
          <a:ext cx="3657600" cy="2466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3" name="Graph" r:id="rId9" imgW="2021760" imgH="1363680" progId="Origin50.Graph">
                  <p:embed/>
                </p:oleObj>
              </mc:Choice>
              <mc:Fallback>
                <p:oleObj name="Graph" r:id="rId9" imgW="2021760" imgH="1363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15226" y="3819271"/>
                        <a:ext cx="3657600" cy="24661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8397863"/>
              </p:ext>
            </p:extLst>
          </p:nvPr>
        </p:nvGraphicFramePr>
        <p:xfrm>
          <a:off x="4381372" y="3819270"/>
          <a:ext cx="3657600" cy="2466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" name="Graph" r:id="rId11" imgW="2021760" imgH="1363680" progId="Origin50.Graph">
                  <p:embed/>
                </p:oleObj>
              </mc:Choice>
              <mc:Fallback>
                <p:oleObj name="Graph" r:id="rId11" imgW="2021760" imgH="1363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381372" y="3819270"/>
                        <a:ext cx="3657600" cy="24661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8618641"/>
              </p:ext>
            </p:extLst>
          </p:nvPr>
        </p:nvGraphicFramePr>
        <p:xfrm>
          <a:off x="8246236" y="3819269"/>
          <a:ext cx="3657600" cy="2466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" name="Graph" r:id="rId13" imgW="2021760" imgH="1363680" progId="Origin50.Graph">
                  <p:embed/>
                </p:oleObj>
              </mc:Choice>
              <mc:Fallback>
                <p:oleObj name="Graph" r:id="rId13" imgW="2021760" imgH="1363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246236" y="3819269"/>
                        <a:ext cx="3657600" cy="24661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2917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482898"/>
              </p:ext>
            </p:extLst>
          </p:nvPr>
        </p:nvGraphicFramePr>
        <p:xfrm>
          <a:off x="1581874" y="722504"/>
          <a:ext cx="3657600" cy="2466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9" name="Graph" r:id="rId3" imgW="2021760" imgH="1363680" progId="Origin50.Graph">
                  <p:embed/>
                </p:oleObj>
              </mc:Choice>
              <mc:Fallback>
                <p:oleObj name="Graph" r:id="rId3" imgW="2021760" imgH="1363680" progId="Origin50.Graph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1874" y="722504"/>
                        <a:ext cx="3657600" cy="24661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7672903"/>
              </p:ext>
            </p:extLst>
          </p:nvPr>
        </p:nvGraphicFramePr>
        <p:xfrm>
          <a:off x="1581874" y="3819272"/>
          <a:ext cx="3657600" cy="2466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0" name="Graph" r:id="rId5" imgW="2021760" imgH="1363680" progId="Origin50.Graph">
                  <p:embed/>
                </p:oleObj>
              </mc:Choice>
              <mc:Fallback>
                <p:oleObj name="Graph" r:id="rId5" imgW="2021760" imgH="1363680" progId="Origin50.Graph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1874" y="3819272"/>
                        <a:ext cx="3657600" cy="24661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32" t="12497" r="16546" b="16266"/>
          <a:stretch/>
        </p:blipFill>
        <p:spPr>
          <a:xfrm>
            <a:off x="6598251" y="215722"/>
            <a:ext cx="3657600" cy="2530486"/>
          </a:xfrm>
          <a:prstGeom prst="rect">
            <a:avLst/>
          </a:prstGeom>
        </p:spPr>
      </p:pic>
      <p:cxnSp>
        <p:nvCxnSpPr>
          <p:cNvPr id="7" name="Straight Arrow Connector 6"/>
          <p:cNvCxnSpPr>
            <a:stCxn id="4" idx="1"/>
            <a:endCxn id="2" idx="3"/>
          </p:cNvCxnSpPr>
          <p:nvPr/>
        </p:nvCxnSpPr>
        <p:spPr>
          <a:xfrm flipH="1">
            <a:off x="5239474" y="1480965"/>
            <a:ext cx="1358777" cy="474615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2"/>
          </p:cNvCxnSpPr>
          <p:nvPr/>
        </p:nvCxnSpPr>
        <p:spPr>
          <a:xfrm flipH="1">
            <a:off x="8103476" y="2746208"/>
            <a:ext cx="323575" cy="965669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426952" y="3056684"/>
            <a:ext cx="1828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protonated</a:t>
            </a:r>
            <a:endParaRPr lang="en-US" sz="2800" dirty="0">
              <a:solidFill>
                <a:srgbClr val="FF0000"/>
              </a:solidFill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1627029"/>
              </p:ext>
            </p:extLst>
          </p:nvPr>
        </p:nvGraphicFramePr>
        <p:xfrm>
          <a:off x="6328766" y="3819272"/>
          <a:ext cx="3657600" cy="2466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1" name="Graph" r:id="rId9" imgW="2022480" imgH="1362960" progId="Origin50.Graph">
                  <p:embed/>
                </p:oleObj>
              </mc:Choice>
              <mc:Fallback>
                <p:oleObj name="Graph" r:id="rId9" imgW="2022480" imgH="1362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328766" y="3819272"/>
                        <a:ext cx="3657600" cy="24661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835233" y="6233162"/>
            <a:ext cx="1434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Radical? Or fragments?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9632731" y="527270"/>
            <a:ext cx="22092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(</a:t>
            </a:r>
            <a:r>
              <a:rPr lang="en-US" sz="3200" dirty="0" smtClean="0"/>
              <a:t>CH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)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P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O</a:t>
            </a:r>
            <a:r>
              <a:rPr lang="en-US" sz="3200" baseline="-25000" dirty="0" smtClean="0"/>
              <a:t>6</a:t>
            </a:r>
            <a:r>
              <a:rPr lang="en-US" sz="3200" dirty="0" smtClean="0"/>
              <a:t>H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9986366" y="2258197"/>
            <a:ext cx="1892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Guessed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287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2500283"/>
              </p:ext>
            </p:extLst>
          </p:nvPr>
        </p:nvGraphicFramePr>
        <p:xfrm>
          <a:off x="431164" y="673734"/>
          <a:ext cx="3657600" cy="2418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2" name="Graph" r:id="rId3" imgW="2062080" imgH="1363680" progId="Origin50.Graph">
                  <p:embed/>
                </p:oleObj>
              </mc:Choice>
              <mc:Fallback>
                <p:oleObj name="Graph" r:id="rId3" imgW="2062080" imgH="1363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1164" y="673734"/>
                        <a:ext cx="3657600" cy="2418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793378"/>
              </p:ext>
            </p:extLst>
          </p:nvPr>
        </p:nvGraphicFramePr>
        <p:xfrm>
          <a:off x="4271643" y="673734"/>
          <a:ext cx="3657600" cy="2418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3" name="Graph" r:id="rId5" imgW="2062080" imgH="1363680" progId="Origin50.Graph">
                  <p:embed/>
                </p:oleObj>
              </mc:Choice>
              <mc:Fallback>
                <p:oleObj name="Graph" r:id="rId5" imgW="2062080" imgH="1363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71643" y="673734"/>
                        <a:ext cx="3657600" cy="2418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4533304"/>
              </p:ext>
            </p:extLst>
          </p:nvPr>
        </p:nvGraphicFramePr>
        <p:xfrm>
          <a:off x="4271643" y="3855846"/>
          <a:ext cx="3657600" cy="2418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4" name="Graph" r:id="rId7" imgW="2062080" imgH="1363680" progId="Origin50.Graph">
                  <p:embed/>
                </p:oleObj>
              </mc:Choice>
              <mc:Fallback>
                <p:oleObj name="Graph" r:id="rId7" imgW="2062080" imgH="1363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271643" y="3855846"/>
                        <a:ext cx="3657600" cy="2418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0070553"/>
              </p:ext>
            </p:extLst>
          </p:nvPr>
        </p:nvGraphicFramePr>
        <p:xfrm>
          <a:off x="8112123" y="3855846"/>
          <a:ext cx="3657600" cy="2418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5" name="Graph" r:id="rId9" imgW="2062080" imgH="1363680" progId="Origin50.Graph">
                  <p:embed/>
                </p:oleObj>
              </mc:Choice>
              <mc:Fallback>
                <p:oleObj name="Graph" r:id="rId9" imgW="2062080" imgH="1363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112123" y="3855846"/>
                        <a:ext cx="3657600" cy="2418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0802336"/>
              </p:ext>
            </p:extLst>
          </p:nvPr>
        </p:nvGraphicFramePr>
        <p:xfrm>
          <a:off x="431164" y="3855846"/>
          <a:ext cx="3657600" cy="2418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6" name="Graph" r:id="rId11" imgW="2062080" imgH="1363680" progId="Origin50.Graph">
                  <p:embed/>
                </p:oleObj>
              </mc:Choice>
              <mc:Fallback>
                <p:oleObj name="Graph" r:id="rId11" imgW="2062080" imgH="1363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31164" y="3855846"/>
                        <a:ext cx="3657600" cy="2418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112891" y="6274536"/>
            <a:ext cx="1975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Ring structure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863584" y="1236748"/>
            <a:ext cx="1670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Tetramer aggregation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19139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1713334"/>
              </p:ext>
            </p:extLst>
          </p:nvPr>
        </p:nvGraphicFramePr>
        <p:xfrm>
          <a:off x="662812" y="1892934"/>
          <a:ext cx="3657600" cy="2418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Graph" r:id="rId3" imgW="2062080" imgH="1363680" progId="Origin50.Graph">
                  <p:embed/>
                </p:oleObj>
              </mc:Choice>
              <mc:Fallback>
                <p:oleObj name="Graph" r:id="rId3" imgW="2062080" imgH="1363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2812" y="1892934"/>
                        <a:ext cx="3657600" cy="2418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1120590"/>
              </p:ext>
            </p:extLst>
          </p:nvPr>
        </p:nvGraphicFramePr>
        <p:xfrm>
          <a:off x="4673980" y="1892934"/>
          <a:ext cx="3657600" cy="2418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1" name="Graph" r:id="rId5" imgW="2062080" imgH="1363680" progId="Origin50.Graph">
                  <p:embed/>
                </p:oleObj>
              </mc:Choice>
              <mc:Fallback>
                <p:oleObj name="Graph" r:id="rId5" imgW="2062080" imgH="1363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73980" y="1892934"/>
                        <a:ext cx="3657600" cy="2418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3582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8240566"/>
              </p:ext>
            </p:extLst>
          </p:nvPr>
        </p:nvGraphicFramePr>
        <p:xfrm>
          <a:off x="589659" y="1441830"/>
          <a:ext cx="5303520" cy="35044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Graph" r:id="rId3" imgW="2063520" imgH="1363680" progId="Origin50.Graph">
                  <p:embed/>
                </p:oleObj>
              </mc:Choice>
              <mc:Fallback>
                <p:oleObj name="Graph" r:id="rId3" imgW="2063520" imgH="1363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9659" y="1441830"/>
                        <a:ext cx="5303520" cy="35044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055112"/>
              </p:ext>
            </p:extLst>
          </p:nvPr>
        </p:nvGraphicFramePr>
        <p:xfrm>
          <a:off x="6401498" y="1441830"/>
          <a:ext cx="5303520" cy="3575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Graph" r:id="rId5" imgW="2021760" imgH="1363680" progId="Origin50.Graph">
                  <p:embed/>
                </p:oleObj>
              </mc:Choice>
              <mc:Fallback>
                <p:oleObj name="Graph" r:id="rId5" imgW="2021760" imgH="13636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401498" y="1441830"/>
                        <a:ext cx="5303520" cy="35759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09080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5607" y="853440"/>
            <a:ext cx="3096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importance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621536" y="1833110"/>
            <a:ext cx="61447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1. High-temperature </a:t>
            </a:r>
            <a:r>
              <a:rPr lang="en-US" sz="2400" dirty="0" smtClean="0"/>
              <a:t>polymer exchange membrane (PEM) of fuel cell (proton transfer</a:t>
            </a:r>
            <a:r>
              <a:rPr lang="en-US" sz="2400" dirty="0" smtClean="0"/>
              <a:t>)</a:t>
            </a:r>
            <a:r>
              <a:rPr lang="en-US" dirty="0"/>
              <a:t> </a:t>
            </a:r>
            <a:r>
              <a:rPr lang="en-US" dirty="0" err="1"/>
              <a:t>Nafion</a:t>
            </a:r>
            <a:r>
              <a:rPr lang="en-US" dirty="0" smtClean="0"/>
              <a:t>, sulfonic </a:t>
            </a:r>
            <a:r>
              <a:rPr lang="en-US" dirty="0"/>
              <a:t>acids, </a:t>
            </a:r>
            <a:r>
              <a:rPr lang="en-US" dirty="0" err="1" smtClean="0"/>
              <a:t>imidazoles</a:t>
            </a:r>
            <a:r>
              <a:rPr lang="en-US" dirty="0" smtClean="0"/>
              <a:t>, and </a:t>
            </a:r>
            <a:r>
              <a:rPr lang="en-US" dirty="0" err="1"/>
              <a:t>phosphonic</a:t>
            </a:r>
            <a:r>
              <a:rPr lang="en-US" dirty="0"/>
              <a:t> acids</a:t>
            </a: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621536" y="4553712"/>
            <a:ext cx="6144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2. Strain molecules (cyclic molecules)</a:t>
            </a:r>
            <a:endParaRPr lang="en-US" sz="2400" dirty="0"/>
          </a:p>
        </p:txBody>
      </p:sp>
      <p:pic>
        <p:nvPicPr>
          <p:cNvPr id="8194" name="Picture 2" descr="https://upload.wikimedia.org/wikipedia/commons/c/ce/Pem.fuelcell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5278" y="1115520"/>
            <a:ext cx="302895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78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97</Words>
  <Application>Microsoft Office PowerPoint</Application>
  <PresentationFormat>Widescreen</PresentationFormat>
  <Paragraphs>22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Bil302@outlook.com</dc:creator>
  <cp:lastModifiedBy>Bil302@outlook.com</cp:lastModifiedBy>
  <cp:revision>16</cp:revision>
  <dcterms:created xsi:type="dcterms:W3CDTF">2022-02-19T20:35:47Z</dcterms:created>
  <dcterms:modified xsi:type="dcterms:W3CDTF">2022-02-22T09:31:59Z</dcterms:modified>
</cp:coreProperties>
</file>