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70" r:id="rId4"/>
    <p:sldId id="271" r:id="rId5"/>
    <p:sldId id="272" r:id="rId6"/>
    <p:sldId id="277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dirty="0"/>
              <a:t>Low energy</a:t>
            </a:r>
            <a:r>
              <a:rPr lang="en-CA" baseline="0" dirty="0"/>
              <a:t> region</a:t>
            </a:r>
            <a:endParaRPr lang="en-CA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511052941161786"/>
          <c:y val="2.325264327768433E-2"/>
          <c:w val="0.85170864359215859"/>
          <c:h val="0.62746398268841075"/>
        </c:manualLayout>
      </c:layout>
      <c:scatterChart>
        <c:scatterStyle val="lineMarker"/>
        <c:varyColors val="0"/>
        <c:ser>
          <c:idx val="0"/>
          <c:order val="0"/>
          <c:tx>
            <c:strRef>
              <c:f>'Low region'!$H$4</c:f>
              <c:strCache>
                <c:ptCount val="1"/>
                <c:pt idx="0">
                  <c:v>All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1"/>
            <c:dispEq val="1"/>
            <c:trendlineLbl>
              <c:layout>
                <c:manualLayout>
                  <c:x val="6.5783209761131722E-2"/>
                  <c:y val="0.3408293148312229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baseline="0" dirty="0"/>
                      <a:t>y = -0.001x</a:t>
                    </a:r>
                    <a:r>
                      <a:rPr lang="en-US" sz="1400" b="1" baseline="30000" dirty="0"/>
                      <a:t>2</a:t>
                    </a:r>
                    <a:r>
                      <a:rPr lang="en-US" sz="1400" b="1" baseline="0" dirty="0"/>
                      <a:t> + 3.5711x - 134.65</a:t>
                    </a:r>
                    <a:br>
                      <a:rPr lang="en-US" sz="1400" b="1" baseline="0" dirty="0"/>
                    </a:br>
                    <a:r>
                      <a:rPr lang="en-US" sz="1400" b="1" baseline="0" dirty="0"/>
                      <a:t>R² = 1</a:t>
                    </a:r>
                    <a:endParaRPr lang="en-US" sz="1400" b="1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'Low region'!$G$5:$G$22</c:f>
              <c:numCache>
                <c:formatCode>General</c:formatCode>
                <c:ptCount val="18"/>
                <c:pt idx="0">
                  <c:v>152</c:v>
                </c:pt>
                <c:pt idx="1">
                  <c:v>164</c:v>
                </c:pt>
                <c:pt idx="2">
                  <c:v>283</c:v>
                </c:pt>
                <c:pt idx="3">
                  <c:v>359</c:v>
                </c:pt>
                <c:pt idx="4">
                  <c:v>406</c:v>
                </c:pt>
                <c:pt idx="5">
                  <c:v>445</c:v>
                </c:pt>
                <c:pt idx="6">
                  <c:v>513</c:v>
                </c:pt>
                <c:pt idx="7">
                  <c:v>194</c:v>
                </c:pt>
                <c:pt idx="8">
                  <c:v>278</c:v>
                </c:pt>
                <c:pt idx="9">
                  <c:v>351</c:v>
                </c:pt>
                <c:pt idx="10">
                  <c:v>361</c:v>
                </c:pt>
                <c:pt idx="11">
                  <c:v>425</c:v>
                </c:pt>
                <c:pt idx="12">
                  <c:v>578</c:v>
                </c:pt>
                <c:pt idx="13">
                  <c:v>151</c:v>
                </c:pt>
                <c:pt idx="14">
                  <c:v>323</c:v>
                </c:pt>
                <c:pt idx="15">
                  <c:v>487</c:v>
                </c:pt>
                <c:pt idx="16">
                  <c:v>514</c:v>
                </c:pt>
                <c:pt idx="17">
                  <c:v>871</c:v>
                </c:pt>
              </c:numCache>
            </c:numRef>
          </c:xVal>
          <c:yVal>
            <c:numRef>
              <c:f>'Low region'!$H$5:$H$22</c:f>
              <c:numCache>
                <c:formatCode>General</c:formatCode>
                <c:ptCount val="18"/>
                <c:pt idx="0">
                  <c:v>384.1</c:v>
                </c:pt>
                <c:pt idx="1">
                  <c:v>426.4</c:v>
                </c:pt>
                <c:pt idx="2">
                  <c:v>801.3</c:v>
                </c:pt>
                <c:pt idx="3">
                  <c:v>1028.3</c:v>
                </c:pt>
                <c:pt idx="4">
                  <c:v>1157.5999999999999</c:v>
                </c:pt>
                <c:pt idx="5">
                  <c:v>1266.4000000000001</c:v>
                </c:pt>
                <c:pt idx="6">
                  <c:v>1444.4</c:v>
                </c:pt>
                <c:pt idx="7">
                  <c:v>521.70000000000005</c:v>
                </c:pt>
                <c:pt idx="8">
                  <c:v>786.6</c:v>
                </c:pt>
                <c:pt idx="9">
                  <c:v>1003.6</c:v>
                </c:pt>
                <c:pt idx="10">
                  <c:v>1030.5999999999999</c:v>
                </c:pt>
                <c:pt idx="11">
                  <c:v>1211.4000000000001</c:v>
                </c:pt>
                <c:pt idx="12">
                  <c:v>1605.1</c:v>
                </c:pt>
                <c:pt idx="13">
                  <c:v>380</c:v>
                </c:pt>
                <c:pt idx="14">
                  <c:v>921</c:v>
                </c:pt>
                <c:pt idx="15">
                  <c:v>1380</c:v>
                </c:pt>
                <c:pt idx="16">
                  <c:v>1450</c:v>
                </c:pt>
                <c:pt idx="17">
                  <c:v>2256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D4A-4767-8390-F0D20745998B}"/>
            </c:ext>
          </c:extLst>
        </c:ser>
        <c:ser>
          <c:idx val="1"/>
          <c:order val="1"/>
          <c:tx>
            <c:strRef>
              <c:f>'Low region'!$I$4</c:f>
              <c:strCache>
                <c:ptCount val="1"/>
                <c:pt idx="0">
                  <c:v>Cyclohexane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'Low region'!$G$5:$G$22</c:f>
              <c:numCache>
                <c:formatCode>General</c:formatCode>
                <c:ptCount val="18"/>
                <c:pt idx="0">
                  <c:v>152</c:v>
                </c:pt>
                <c:pt idx="1">
                  <c:v>164</c:v>
                </c:pt>
                <c:pt idx="2">
                  <c:v>283</c:v>
                </c:pt>
                <c:pt idx="3">
                  <c:v>359</c:v>
                </c:pt>
                <c:pt idx="4">
                  <c:v>406</c:v>
                </c:pt>
                <c:pt idx="5">
                  <c:v>445</c:v>
                </c:pt>
                <c:pt idx="6">
                  <c:v>513</c:v>
                </c:pt>
                <c:pt idx="7">
                  <c:v>194</c:v>
                </c:pt>
                <c:pt idx="8">
                  <c:v>278</c:v>
                </c:pt>
                <c:pt idx="9">
                  <c:v>351</c:v>
                </c:pt>
                <c:pt idx="10">
                  <c:v>361</c:v>
                </c:pt>
                <c:pt idx="11">
                  <c:v>425</c:v>
                </c:pt>
                <c:pt idx="12">
                  <c:v>578</c:v>
                </c:pt>
                <c:pt idx="13">
                  <c:v>151</c:v>
                </c:pt>
                <c:pt idx="14">
                  <c:v>323</c:v>
                </c:pt>
                <c:pt idx="15">
                  <c:v>487</c:v>
                </c:pt>
                <c:pt idx="16">
                  <c:v>514</c:v>
                </c:pt>
                <c:pt idx="17">
                  <c:v>871</c:v>
                </c:pt>
              </c:numCache>
            </c:numRef>
          </c:xVal>
          <c:yVal>
            <c:numRef>
              <c:f>'Low region'!$I$5:$I$22</c:f>
              <c:numCache>
                <c:formatCode>General</c:formatCode>
                <c:ptCount val="18"/>
                <c:pt idx="0">
                  <c:v>384.1</c:v>
                </c:pt>
                <c:pt idx="1">
                  <c:v>426.4</c:v>
                </c:pt>
                <c:pt idx="2">
                  <c:v>801.3</c:v>
                </c:pt>
                <c:pt idx="3">
                  <c:v>1028.3</c:v>
                </c:pt>
                <c:pt idx="4">
                  <c:v>1157.5999999999999</c:v>
                </c:pt>
                <c:pt idx="5">
                  <c:v>1266.4000000000001</c:v>
                </c:pt>
                <c:pt idx="6">
                  <c:v>1444.4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D4A-4767-8390-F0D20745998B}"/>
            </c:ext>
          </c:extLst>
        </c:ser>
        <c:ser>
          <c:idx val="2"/>
          <c:order val="2"/>
          <c:tx>
            <c:strRef>
              <c:f>'Low region'!$J$4</c:f>
              <c:strCache>
                <c:ptCount val="1"/>
                <c:pt idx="0">
                  <c:v>Toluene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'Low region'!$G$5:$G$22</c:f>
              <c:numCache>
                <c:formatCode>General</c:formatCode>
                <c:ptCount val="18"/>
                <c:pt idx="0">
                  <c:v>152</c:v>
                </c:pt>
                <c:pt idx="1">
                  <c:v>164</c:v>
                </c:pt>
                <c:pt idx="2">
                  <c:v>283</c:v>
                </c:pt>
                <c:pt idx="3">
                  <c:v>359</c:v>
                </c:pt>
                <c:pt idx="4">
                  <c:v>406</c:v>
                </c:pt>
                <c:pt idx="5">
                  <c:v>445</c:v>
                </c:pt>
                <c:pt idx="6">
                  <c:v>513</c:v>
                </c:pt>
                <c:pt idx="7">
                  <c:v>194</c:v>
                </c:pt>
                <c:pt idx="8">
                  <c:v>278</c:v>
                </c:pt>
                <c:pt idx="9">
                  <c:v>351</c:v>
                </c:pt>
                <c:pt idx="10">
                  <c:v>361</c:v>
                </c:pt>
                <c:pt idx="11">
                  <c:v>425</c:v>
                </c:pt>
                <c:pt idx="12">
                  <c:v>578</c:v>
                </c:pt>
                <c:pt idx="13">
                  <c:v>151</c:v>
                </c:pt>
                <c:pt idx="14">
                  <c:v>323</c:v>
                </c:pt>
                <c:pt idx="15">
                  <c:v>487</c:v>
                </c:pt>
                <c:pt idx="16">
                  <c:v>514</c:v>
                </c:pt>
                <c:pt idx="17">
                  <c:v>871</c:v>
                </c:pt>
              </c:numCache>
            </c:numRef>
          </c:xVal>
          <c:yVal>
            <c:numRef>
              <c:f>'Low region'!$J$5:$J$22</c:f>
              <c:numCache>
                <c:formatCode>General</c:formatCode>
                <c:ptCount val="18"/>
                <c:pt idx="7">
                  <c:v>521.70000000000005</c:v>
                </c:pt>
                <c:pt idx="8">
                  <c:v>786.6</c:v>
                </c:pt>
                <c:pt idx="9">
                  <c:v>1003.6</c:v>
                </c:pt>
                <c:pt idx="10">
                  <c:v>1030.5999999999999</c:v>
                </c:pt>
                <c:pt idx="11">
                  <c:v>1211.4000000000001</c:v>
                </c:pt>
                <c:pt idx="12">
                  <c:v>1605.1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D4A-4767-8390-F0D20745998B}"/>
            </c:ext>
          </c:extLst>
        </c:ser>
        <c:ser>
          <c:idx val="3"/>
          <c:order val="3"/>
          <c:tx>
            <c:strRef>
              <c:f>'Low region'!$K$4</c:f>
              <c:strCache>
                <c:ptCount val="1"/>
                <c:pt idx="0">
                  <c:v>Acetonitrile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Pt>
            <c:idx val="17"/>
            <c:marker>
              <c:symbol val="circle"/>
              <c:size val="5"/>
              <c:spPr>
                <a:solidFill>
                  <a:schemeClr val="accent4"/>
                </a:solidFill>
                <a:ln w="9525">
                  <a:solidFill>
                    <a:schemeClr val="accent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3D4A-4767-8390-F0D20745998B}"/>
              </c:ext>
            </c:extLst>
          </c:dPt>
          <c:xVal>
            <c:numRef>
              <c:f>'Low region'!$G$5:$G$22</c:f>
              <c:numCache>
                <c:formatCode>General</c:formatCode>
                <c:ptCount val="18"/>
                <c:pt idx="0">
                  <c:v>152</c:v>
                </c:pt>
                <c:pt idx="1">
                  <c:v>164</c:v>
                </c:pt>
                <c:pt idx="2">
                  <c:v>283</c:v>
                </c:pt>
                <c:pt idx="3">
                  <c:v>359</c:v>
                </c:pt>
                <c:pt idx="4">
                  <c:v>406</c:v>
                </c:pt>
                <c:pt idx="5">
                  <c:v>445</c:v>
                </c:pt>
                <c:pt idx="6">
                  <c:v>513</c:v>
                </c:pt>
                <c:pt idx="7">
                  <c:v>194</c:v>
                </c:pt>
                <c:pt idx="8">
                  <c:v>278</c:v>
                </c:pt>
                <c:pt idx="9">
                  <c:v>351</c:v>
                </c:pt>
                <c:pt idx="10">
                  <c:v>361</c:v>
                </c:pt>
                <c:pt idx="11">
                  <c:v>425</c:v>
                </c:pt>
                <c:pt idx="12">
                  <c:v>578</c:v>
                </c:pt>
                <c:pt idx="13">
                  <c:v>151</c:v>
                </c:pt>
                <c:pt idx="14">
                  <c:v>323</c:v>
                </c:pt>
                <c:pt idx="15">
                  <c:v>487</c:v>
                </c:pt>
                <c:pt idx="16">
                  <c:v>514</c:v>
                </c:pt>
                <c:pt idx="17">
                  <c:v>871</c:v>
                </c:pt>
              </c:numCache>
            </c:numRef>
          </c:xVal>
          <c:yVal>
            <c:numRef>
              <c:f>'Low region'!$K$5:$K$22</c:f>
              <c:numCache>
                <c:formatCode>General</c:formatCode>
                <c:ptCount val="18"/>
                <c:pt idx="13">
                  <c:v>380</c:v>
                </c:pt>
                <c:pt idx="14">
                  <c:v>921</c:v>
                </c:pt>
                <c:pt idx="15">
                  <c:v>1380</c:v>
                </c:pt>
                <c:pt idx="16">
                  <c:v>1450</c:v>
                </c:pt>
                <c:pt idx="17">
                  <c:v>2256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D4A-4767-8390-F0D207459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1275896"/>
        <c:axId val="261277176"/>
      </c:scatterChart>
      <c:valAx>
        <c:axId val="261275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Pixel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277176"/>
        <c:crosses val="autoZero"/>
        <c:crossBetween val="midCat"/>
      </c:valAx>
      <c:valAx>
        <c:axId val="261277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Wavenumber (cm</a:t>
                </a:r>
                <a:r>
                  <a:rPr lang="en-US" baseline="30000" dirty="0"/>
                  <a:t>-1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7.3165855857118796E-3"/>
              <c:y val="0.278504363849948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275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dirty="0"/>
              <a:t>High</a:t>
            </a:r>
            <a:r>
              <a:rPr lang="en-CA" baseline="0" dirty="0"/>
              <a:t> energy region</a:t>
            </a:r>
            <a:endParaRPr lang="en-CA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88625118030923"/>
          <c:y val="0.12651027674630763"/>
          <c:w val="0.8469450969516128"/>
          <c:h val="0.58315701219320437"/>
        </c:manualLayout>
      </c:layout>
      <c:scatterChart>
        <c:scatterStyle val="lineMarker"/>
        <c:varyColors val="0"/>
        <c:ser>
          <c:idx val="0"/>
          <c:order val="0"/>
          <c:tx>
            <c:strRef>
              <c:f>'High region'!$I$3</c:f>
              <c:strCache>
                <c:ptCount val="1"/>
                <c:pt idx="0">
                  <c:v>All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1"/>
            <c:dispEq val="1"/>
            <c:trendlineLbl>
              <c:layout>
                <c:manualLayout>
                  <c:x val="-0.26359072199952716"/>
                  <c:y val="-5.0826970935769957E-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baseline="0" dirty="0"/>
                      <a:t>y = -0.001x</a:t>
                    </a:r>
                    <a:r>
                      <a:rPr lang="en-US" sz="1400" b="1" baseline="30000" dirty="0"/>
                      <a:t>2</a:t>
                    </a:r>
                    <a:r>
                      <a:rPr lang="en-US" sz="1400" b="1" baseline="0" dirty="0"/>
                      <a:t> + 3.236x + 2154.1</a:t>
                    </a:r>
                    <a:br>
                      <a:rPr lang="en-US" sz="1400" b="1" baseline="0" dirty="0"/>
                    </a:br>
                    <a:r>
                      <a:rPr lang="en-US" sz="1400" b="1" baseline="0" dirty="0"/>
                      <a:t>R² = 0.9999</a:t>
                    </a:r>
                    <a:endParaRPr lang="en-US" sz="1400" b="1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'High region'!$H$4:$H$10</c:f>
              <c:numCache>
                <c:formatCode>General</c:formatCode>
                <c:ptCount val="7"/>
                <c:pt idx="0">
                  <c:v>166</c:v>
                </c:pt>
                <c:pt idx="1">
                  <c:v>233</c:v>
                </c:pt>
                <c:pt idx="2">
                  <c:v>258</c:v>
                </c:pt>
                <c:pt idx="3">
                  <c:v>263</c:v>
                </c:pt>
                <c:pt idx="4">
                  <c:v>308</c:v>
                </c:pt>
                <c:pt idx="5">
                  <c:v>266</c:v>
                </c:pt>
                <c:pt idx="6">
                  <c:v>288</c:v>
                </c:pt>
              </c:numCache>
            </c:numRef>
          </c:xVal>
          <c:yVal>
            <c:numRef>
              <c:f>'High region'!$I$4:$I$10</c:f>
              <c:numCache>
                <c:formatCode>General</c:formatCode>
                <c:ptCount val="7"/>
                <c:pt idx="0">
                  <c:v>2664.4</c:v>
                </c:pt>
                <c:pt idx="1">
                  <c:v>2852.9</c:v>
                </c:pt>
                <c:pt idx="2">
                  <c:v>2923.8</c:v>
                </c:pt>
                <c:pt idx="3">
                  <c:v>2938.3</c:v>
                </c:pt>
                <c:pt idx="4">
                  <c:v>3057.1</c:v>
                </c:pt>
                <c:pt idx="5">
                  <c:v>2946</c:v>
                </c:pt>
                <c:pt idx="6">
                  <c:v>3004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14-404E-91AE-41B41006458E}"/>
            </c:ext>
          </c:extLst>
        </c:ser>
        <c:ser>
          <c:idx val="1"/>
          <c:order val="1"/>
          <c:tx>
            <c:strRef>
              <c:f>'High region'!$J$3</c:f>
              <c:strCache>
                <c:ptCount val="1"/>
                <c:pt idx="0">
                  <c:v>Cyclohexane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'High region'!$H$4:$H$10</c:f>
              <c:numCache>
                <c:formatCode>General</c:formatCode>
                <c:ptCount val="7"/>
                <c:pt idx="0">
                  <c:v>166</c:v>
                </c:pt>
                <c:pt idx="1">
                  <c:v>233</c:v>
                </c:pt>
                <c:pt idx="2">
                  <c:v>258</c:v>
                </c:pt>
                <c:pt idx="3">
                  <c:v>263</c:v>
                </c:pt>
                <c:pt idx="4">
                  <c:v>308</c:v>
                </c:pt>
                <c:pt idx="5">
                  <c:v>266</c:v>
                </c:pt>
                <c:pt idx="6">
                  <c:v>288</c:v>
                </c:pt>
              </c:numCache>
            </c:numRef>
          </c:xVal>
          <c:yVal>
            <c:numRef>
              <c:f>'High region'!$J$4:$J$10</c:f>
              <c:numCache>
                <c:formatCode>General</c:formatCode>
                <c:ptCount val="7"/>
                <c:pt idx="0">
                  <c:v>2664.4</c:v>
                </c:pt>
                <c:pt idx="1">
                  <c:v>2852.9</c:v>
                </c:pt>
                <c:pt idx="2">
                  <c:v>2923.8</c:v>
                </c:pt>
                <c:pt idx="3">
                  <c:v>2938.3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014-404E-91AE-41B41006458E}"/>
            </c:ext>
          </c:extLst>
        </c:ser>
        <c:ser>
          <c:idx val="2"/>
          <c:order val="2"/>
          <c:tx>
            <c:strRef>
              <c:f>'High region'!$K$3</c:f>
              <c:strCache>
                <c:ptCount val="1"/>
                <c:pt idx="0">
                  <c:v>Toluene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'High region'!$H$4:$H$10</c:f>
              <c:numCache>
                <c:formatCode>General</c:formatCode>
                <c:ptCount val="7"/>
                <c:pt idx="0">
                  <c:v>166</c:v>
                </c:pt>
                <c:pt idx="1">
                  <c:v>233</c:v>
                </c:pt>
                <c:pt idx="2">
                  <c:v>258</c:v>
                </c:pt>
                <c:pt idx="3">
                  <c:v>263</c:v>
                </c:pt>
                <c:pt idx="4">
                  <c:v>308</c:v>
                </c:pt>
                <c:pt idx="5">
                  <c:v>266</c:v>
                </c:pt>
                <c:pt idx="6">
                  <c:v>288</c:v>
                </c:pt>
              </c:numCache>
            </c:numRef>
          </c:xVal>
          <c:yVal>
            <c:numRef>
              <c:f>'High region'!$K$4:$K$10</c:f>
              <c:numCache>
                <c:formatCode>General</c:formatCode>
                <c:ptCount val="7"/>
                <c:pt idx="4">
                  <c:v>3057.1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014-404E-91AE-41B41006458E}"/>
            </c:ext>
          </c:extLst>
        </c:ser>
        <c:ser>
          <c:idx val="3"/>
          <c:order val="3"/>
          <c:tx>
            <c:strRef>
              <c:f>'High region'!$L$3</c:f>
              <c:strCache>
                <c:ptCount val="1"/>
                <c:pt idx="0">
                  <c:v>Acetonitrile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'High region'!$H$4:$H$10</c:f>
              <c:numCache>
                <c:formatCode>General</c:formatCode>
                <c:ptCount val="7"/>
                <c:pt idx="0">
                  <c:v>166</c:v>
                </c:pt>
                <c:pt idx="1">
                  <c:v>233</c:v>
                </c:pt>
                <c:pt idx="2">
                  <c:v>258</c:v>
                </c:pt>
                <c:pt idx="3">
                  <c:v>263</c:v>
                </c:pt>
                <c:pt idx="4">
                  <c:v>308</c:v>
                </c:pt>
                <c:pt idx="5">
                  <c:v>266</c:v>
                </c:pt>
                <c:pt idx="6">
                  <c:v>288</c:v>
                </c:pt>
              </c:numCache>
            </c:numRef>
          </c:xVal>
          <c:yVal>
            <c:numRef>
              <c:f>'High region'!$L$4:$L$10</c:f>
              <c:numCache>
                <c:formatCode>General</c:formatCode>
                <c:ptCount val="7"/>
                <c:pt idx="5">
                  <c:v>2946</c:v>
                </c:pt>
                <c:pt idx="6">
                  <c:v>3004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014-404E-91AE-41B4100645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3737872"/>
        <c:axId val="513734992"/>
      </c:scatterChart>
      <c:valAx>
        <c:axId val="513737872"/>
        <c:scaling>
          <c:orientation val="minMax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Pixel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734992"/>
        <c:crosses val="autoZero"/>
        <c:crossBetween val="midCat"/>
      </c:valAx>
      <c:valAx>
        <c:axId val="513734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Wavenumber (cm</a:t>
                </a:r>
                <a:r>
                  <a:rPr lang="en-US" baseline="30000" dirty="0"/>
                  <a:t>-1</a:t>
                </a:r>
                <a:r>
                  <a:rPr lang="en-US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7378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02868064490658"/>
          <c:y val="0.86382183994417483"/>
          <c:w val="0.81485299375486597"/>
          <c:h val="6.73984937436395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209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221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315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5664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874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3541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820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695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164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817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09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AA76F-2F28-472E-B3B4-8FEF94282DF4}" type="datetimeFigureOut">
              <a:rPr lang="en-CA" smtClean="0"/>
              <a:t>2021-09-01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577A-CC94-4E70-AD82-C38A14EB9A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777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m.ualberta.ca/~mccreery/ramanmaterials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oldcitypublishing.com/journals/lie-home/lie-issue-contents/lie-volume-32-number-5-6-2015/lie-32-5-6-p-295-302/" TargetMode="Externa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oldcitypublishing.com/journals/lie-home/lie-issue-contents/lie-volume-32-number-5-6-2015/lie-32-5-6-p-295-302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063/1.2208350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dcitypublishing.com/journals/lie-home/lie-issue-contents/lie-volume-32-number-5-6-2015/lie-32-5-6-p-295-302/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oldcitypublishing.com/journals/lie-home/lie-issue-contents/lie-volume-32-number-5-6-2015/lie-32-5-6-p-295-302/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063/1.2208350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62BF88C-B827-4E3B-8F64-3E8D8A762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72921"/>
            <a:ext cx="8682362" cy="47089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Raman calibration steps: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Obtain pixel number for each peak of  the cyclohexane spectrum in the low and high Raman shift ranges.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ii) Use a standard reference which gives the actual Raman shift (cm</a:t>
            </a:r>
            <a:r>
              <a:rPr kumimoji="0" lang="en-US" altLang="en-US" sz="2000" b="0" i="0" u="none" strike="noStrike" cap="none" normalizeH="0" baseline="3000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for each peak in the cyclohexane,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tolune</a:t>
            </a:r>
            <a:r>
              <a:rPr lang="en-US" altLang="en-US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acetonitrile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spectrum, for example, cyclohexane can be found in following database.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sng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https://www.chem.ualberta.ca/~mccreery/ramanmaterials.html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iii) Use 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and (ii) to plot pixel (x-axis) versus Raman shift (y axis) for each peak and then fit a quadratic curve.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iv) In a column of your Origin table, use the resulting quadratic formula to calculate the calibrated Raman shift corresponding to each pixel number.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7918DAE-BCAF-46C1-8FB6-A067840A8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438429"/>
              </p:ext>
            </p:extLst>
          </p:nvPr>
        </p:nvGraphicFramePr>
        <p:xfrm>
          <a:off x="0" y="630331"/>
          <a:ext cx="4154750" cy="3611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0950">
                  <a:extLst>
                    <a:ext uri="{9D8B030D-6E8A-4147-A177-3AD203B41FA5}">
                      <a16:colId xmlns:a16="http://schemas.microsoft.com/office/drawing/2014/main" val="1622066510"/>
                    </a:ext>
                  </a:extLst>
                </a:gridCol>
                <a:gridCol w="882441">
                  <a:extLst>
                    <a:ext uri="{9D8B030D-6E8A-4147-A177-3AD203B41FA5}">
                      <a16:colId xmlns:a16="http://schemas.microsoft.com/office/drawing/2014/main" val="4253251417"/>
                    </a:ext>
                  </a:extLst>
                </a:gridCol>
                <a:gridCol w="825624">
                  <a:extLst>
                    <a:ext uri="{9D8B030D-6E8A-4147-A177-3AD203B41FA5}">
                      <a16:colId xmlns:a16="http://schemas.microsoft.com/office/drawing/2014/main" val="3048635206"/>
                    </a:ext>
                  </a:extLst>
                </a:gridCol>
                <a:gridCol w="784785">
                  <a:extLst>
                    <a:ext uri="{9D8B030D-6E8A-4147-A177-3AD203B41FA5}">
                      <a16:colId xmlns:a16="http://schemas.microsoft.com/office/drawing/2014/main" val="3064249972"/>
                    </a:ext>
                  </a:extLst>
                </a:gridCol>
                <a:gridCol w="830950">
                  <a:extLst>
                    <a:ext uri="{9D8B030D-6E8A-4147-A177-3AD203B41FA5}">
                      <a16:colId xmlns:a16="http://schemas.microsoft.com/office/drawing/2014/main" val="279749208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Pixel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All (wavenumber)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Cyclohexane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Toluene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Acetonitrile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990762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152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384.1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384.1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667130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164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426.4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426.4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488243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283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801.3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801.3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806751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1028.3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1028.3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849179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1157.6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1157.6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575846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445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1266.4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1266.4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9525266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513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1444.4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1444.4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86406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194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521.7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521.7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2231457"/>
                  </a:ext>
                </a:extLst>
              </a:tr>
              <a:tr h="11162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786.6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786.6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0650667"/>
                  </a:ext>
                </a:extLst>
              </a:tr>
              <a:tr h="1671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1003.6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1003.6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42871044"/>
                  </a:ext>
                </a:extLst>
              </a:tr>
              <a:tr h="14409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361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1030.6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1030.6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071346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1211.4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1211.4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722363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578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1605.1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1605.1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171957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380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380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17031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323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921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921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39301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487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1380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1380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856745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514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1450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1450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253671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871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2256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2256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2850403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F016D0-701A-47CC-BB6B-BD74E8504B8D}"/>
              </a:ext>
            </a:extLst>
          </p:cNvPr>
          <p:cNvSpPr txBox="1"/>
          <p:nvPr/>
        </p:nvSpPr>
        <p:spPr>
          <a:xfrm>
            <a:off x="2064059" y="110362"/>
            <a:ext cx="457200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005840" algn="l"/>
              </a:tabLst>
            </a:pPr>
            <a:r>
              <a:rPr lang="en-CA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 energy </a:t>
            </a:r>
            <a:r>
              <a:rPr lang="en-CA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CA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egion</a:t>
            </a:r>
            <a:endParaRPr lang="en-C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E4183FD-4722-444D-8BE0-2D2FAB298D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21464"/>
              </p:ext>
            </p:extLst>
          </p:nvPr>
        </p:nvGraphicFramePr>
        <p:xfrm>
          <a:off x="4032385" y="823366"/>
          <a:ext cx="5207347" cy="299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418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63B8C37-1DCB-4108-8E14-62501E524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118" y="-71217"/>
            <a:ext cx="5134510" cy="393730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9C7279F-F13D-4AE4-B659-CC5B13C192F0}"/>
              </a:ext>
            </a:extLst>
          </p:cNvPr>
          <p:cNvGrpSpPr/>
          <p:nvPr/>
        </p:nvGrpSpPr>
        <p:grpSpPr>
          <a:xfrm>
            <a:off x="-220736" y="-386236"/>
            <a:ext cx="5134511" cy="3937302"/>
            <a:chOff x="-138008" y="1460349"/>
            <a:chExt cx="5134511" cy="39373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6D7002-C00F-43E4-B643-9849AFB2E911}"/>
                </a:ext>
              </a:extLst>
            </p:cNvPr>
            <p:cNvSpPr/>
            <p:nvPr/>
          </p:nvSpPr>
          <p:spPr>
            <a:xfrm>
              <a:off x="1098805" y="2725444"/>
              <a:ext cx="2308194" cy="187318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F73291-300B-4C90-8142-084A8BA6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38008" y="1460349"/>
              <a:ext cx="5134511" cy="393730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3596C17-F102-4423-A84E-5DBF3F71844E}"/>
              </a:ext>
            </a:extLst>
          </p:cNvPr>
          <p:cNvSpPr txBox="1"/>
          <p:nvPr/>
        </p:nvSpPr>
        <p:spPr>
          <a:xfrm>
            <a:off x="4197302" y="-71217"/>
            <a:ext cx="3012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Cyclohexane : Standard 1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2DF69C1-8D7E-4063-9C58-364BB92F679C}"/>
              </a:ext>
            </a:extLst>
          </p:cNvPr>
          <p:cNvGrpSpPr/>
          <p:nvPr/>
        </p:nvGrpSpPr>
        <p:grpSpPr>
          <a:xfrm>
            <a:off x="0" y="3429000"/>
            <a:ext cx="4364062" cy="3362474"/>
            <a:chOff x="0" y="3429000"/>
            <a:chExt cx="4364062" cy="33624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F67CFE-93D6-44E0-BD2D-B27FED6FC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429000"/>
              <a:ext cx="4364062" cy="336247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9B4C02C-100E-42D6-9D9D-EF54B3D017B4}"/>
                </a:ext>
              </a:extLst>
            </p:cNvPr>
            <p:cNvSpPr/>
            <p:nvPr/>
          </p:nvSpPr>
          <p:spPr>
            <a:xfrm>
              <a:off x="597820" y="3694249"/>
              <a:ext cx="2433896" cy="2831976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Arrow: Left 11">
            <a:extLst>
              <a:ext uri="{FF2B5EF4-FFF2-40B4-BE49-F238E27FC236}">
                <a16:creationId xmlns:a16="http://schemas.microsoft.com/office/drawing/2014/main" id="{3D9DDDF2-AF25-4D60-BECE-B7CDBBBAD30F}"/>
              </a:ext>
            </a:extLst>
          </p:cNvPr>
          <p:cNvSpPr/>
          <p:nvPr/>
        </p:nvSpPr>
        <p:spPr>
          <a:xfrm rot="8654766">
            <a:off x="2827235" y="2893489"/>
            <a:ext cx="232153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F586D6-BDC0-4B66-8FB6-C876A555C232}"/>
              </a:ext>
            </a:extLst>
          </p:cNvPr>
          <p:cNvSpPr txBox="1"/>
          <p:nvPr/>
        </p:nvSpPr>
        <p:spPr>
          <a:xfrm>
            <a:off x="4830997" y="5110237"/>
            <a:ext cx="39560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286E"/>
                </a:solidFill>
                <a:effectLst/>
                <a:latin typeface="Arial" panose="020B0604020202020204" pitchFamily="34" charset="0"/>
                <a:hlinkClick r:id="rId5"/>
              </a:rPr>
              <a:t>https://www.oldcitypublishing.com/journals/lie-home/lie-issue-contents/lie-volume-32-number-5-6-2015/lie-32-5-6-p-295-302/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FB6F5-7CF7-4264-BDE5-FA2B7CA8B614}"/>
              </a:ext>
            </a:extLst>
          </p:cNvPr>
          <p:cNvSpPr txBox="1"/>
          <p:nvPr/>
        </p:nvSpPr>
        <p:spPr>
          <a:xfrm>
            <a:off x="5071590" y="6350069"/>
            <a:ext cx="4847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400" b="0" i="1" u="none" strike="noStrike" baseline="0" dirty="0">
                <a:latin typeface="Times-Italic"/>
              </a:rPr>
              <a:t>Lasers in Eng.</a:t>
            </a:r>
            <a:r>
              <a:rPr lang="nl-NL" sz="1400" b="0" i="0" u="none" strike="noStrike" baseline="0" dirty="0">
                <a:latin typeface="Times-Roman"/>
              </a:rPr>
              <a:t>, Vol. 32, pp. 295–302</a:t>
            </a:r>
            <a:endParaRPr lang="en-CA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3D0A7C-0100-4B88-AC82-6AC66724B37E}"/>
              </a:ext>
            </a:extLst>
          </p:cNvPr>
          <p:cNvSpPr txBox="1"/>
          <p:nvPr/>
        </p:nvSpPr>
        <p:spPr>
          <a:xfrm>
            <a:off x="4946303" y="3740780"/>
            <a:ext cx="3540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peaks were resolved during the experiment.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557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1D23C6-E637-4103-94D3-C8C2AC49FA9D}"/>
              </a:ext>
            </a:extLst>
          </p:cNvPr>
          <p:cNvSpPr txBox="1"/>
          <p:nvPr/>
        </p:nvSpPr>
        <p:spPr>
          <a:xfrm>
            <a:off x="2904413" y="0"/>
            <a:ext cx="2475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Toluene : Standard 2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ED1438-0BEA-487C-8BD4-EECD2852C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9450" y="-58408"/>
            <a:ext cx="4640580" cy="3558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69D33-ED35-4AC9-9FAF-8BF1467A2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871" y="200055"/>
            <a:ext cx="4640580" cy="35585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47BCFD-B964-4C54-8672-36A372C3A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91" y="3287077"/>
            <a:ext cx="4788242" cy="3659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322C9F-C6B6-40FD-A026-52B7A8B1C4A9}"/>
              </a:ext>
            </a:extLst>
          </p:cNvPr>
          <p:cNvSpPr/>
          <p:nvPr/>
        </p:nvSpPr>
        <p:spPr>
          <a:xfrm>
            <a:off x="470517" y="3799644"/>
            <a:ext cx="2433896" cy="28319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95409090-DE92-4A38-8872-BA728D3CD46F}"/>
              </a:ext>
            </a:extLst>
          </p:cNvPr>
          <p:cNvSpPr/>
          <p:nvPr/>
        </p:nvSpPr>
        <p:spPr>
          <a:xfrm rot="8654766">
            <a:off x="2827235" y="2893489"/>
            <a:ext cx="232153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2E6A6C-1314-4ED2-B420-A685BDFAE9CA}"/>
              </a:ext>
            </a:extLst>
          </p:cNvPr>
          <p:cNvSpPr/>
          <p:nvPr/>
        </p:nvSpPr>
        <p:spPr>
          <a:xfrm>
            <a:off x="5733100" y="605902"/>
            <a:ext cx="2433896" cy="24302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FAF642-C500-44A4-BB89-A92C51ED7663}"/>
              </a:ext>
            </a:extLst>
          </p:cNvPr>
          <p:cNvSpPr txBox="1"/>
          <p:nvPr/>
        </p:nvSpPr>
        <p:spPr>
          <a:xfrm>
            <a:off x="5380284" y="6477731"/>
            <a:ext cx="4847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400" b="0" i="1" u="none" strike="noStrike" baseline="0" dirty="0">
                <a:latin typeface="Times-Italic"/>
              </a:rPr>
              <a:t>Lasers in Eng.</a:t>
            </a:r>
            <a:r>
              <a:rPr lang="nl-NL" sz="1400" b="0" i="0" u="none" strike="noStrike" baseline="0" dirty="0">
                <a:latin typeface="Times-Roman"/>
              </a:rPr>
              <a:t>, Vol. 32, pp. 295–302</a:t>
            </a:r>
            <a:endParaRPr lang="en-CA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BC6563-FA52-4D77-9F67-2823BE866943}"/>
              </a:ext>
            </a:extLst>
          </p:cNvPr>
          <p:cNvSpPr txBox="1"/>
          <p:nvPr/>
        </p:nvSpPr>
        <p:spPr>
          <a:xfrm>
            <a:off x="4972040" y="5116927"/>
            <a:ext cx="39560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286E"/>
                </a:solidFill>
                <a:effectLst/>
                <a:latin typeface="Arial" panose="020B0604020202020204" pitchFamily="34" charset="0"/>
                <a:hlinkClick r:id="rId5"/>
              </a:rPr>
              <a:t>https://www.oldcitypublishing.com/journals/lie-home/lie-issue-contents/lie-volume-32-number-5-6-2015/lie-32-5-6-p-295-302/</a:t>
            </a:r>
            <a:endParaRPr lang="en-CA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E1580-60EC-4C31-B281-4B283680C249}"/>
              </a:ext>
            </a:extLst>
          </p:cNvPr>
          <p:cNvSpPr txBox="1"/>
          <p:nvPr/>
        </p:nvSpPr>
        <p:spPr>
          <a:xfrm>
            <a:off x="5258759" y="3917480"/>
            <a:ext cx="3540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peaks were resolved during the experiment.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93512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279675-BB8C-432C-B83B-0435B1D79567}"/>
              </a:ext>
            </a:extLst>
          </p:cNvPr>
          <p:cNvSpPr txBox="1"/>
          <p:nvPr/>
        </p:nvSpPr>
        <p:spPr>
          <a:xfrm>
            <a:off x="2904413" y="0"/>
            <a:ext cx="2909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Acetonitrile : Standard 3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DCF4F-613A-4867-9594-E8A4260CD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112" y="69504"/>
            <a:ext cx="4640580" cy="3558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C14119-8935-4305-85C0-CB94BD0A0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1894" y="69504"/>
            <a:ext cx="4640580" cy="3558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164E55-9C9B-4420-9985-9B5021E732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8220"/>
          <a:stretch/>
        </p:blipFill>
        <p:spPr>
          <a:xfrm>
            <a:off x="52052" y="3386831"/>
            <a:ext cx="4182597" cy="348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7FA440D-9899-45FA-8AA8-262956A70665}"/>
              </a:ext>
            </a:extLst>
          </p:cNvPr>
          <p:cNvSpPr/>
          <p:nvPr/>
        </p:nvSpPr>
        <p:spPr>
          <a:xfrm>
            <a:off x="399495" y="4083728"/>
            <a:ext cx="2965141" cy="204186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889B61-F958-4552-B7A7-8F9F7F23C74B}"/>
              </a:ext>
            </a:extLst>
          </p:cNvPr>
          <p:cNvSpPr/>
          <p:nvPr/>
        </p:nvSpPr>
        <p:spPr>
          <a:xfrm>
            <a:off x="5940641" y="1003176"/>
            <a:ext cx="2839376" cy="197232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22B6AB53-4526-40F9-8009-721AB71927DA}"/>
              </a:ext>
            </a:extLst>
          </p:cNvPr>
          <p:cNvSpPr/>
          <p:nvPr/>
        </p:nvSpPr>
        <p:spPr>
          <a:xfrm rot="8654766">
            <a:off x="2827236" y="2886026"/>
            <a:ext cx="232153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B58056-B86D-4A7F-8558-9A35E887CB78}"/>
              </a:ext>
            </a:extLst>
          </p:cNvPr>
          <p:cNvSpPr txBox="1"/>
          <p:nvPr/>
        </p:nvSpPr>
        <p:spPr>
          <a:xfrm>
            <a:off x="4234649" y="6550223"/>
            <a:ext cx="4820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baseline="0" dirty="0">
                <a:latin typeface="Times-Roman"/>
              </a:rPr>
              <a:t>THE JOURNAL OF CHEMICAL PHYSICS </a:t>
            </a:r>
            <a:r>
              <a:rPr lang="en-US" sz="1400" b="1" i="0" u="none" strike="noStrike" baseline="0" dirty="0">
                <a:latin typeface="Times-Bold"/>
              </a:rPr>
              <a:t>124</a:t>
            </a:r>
            <a:r>
              <a:rPr lang="en-US" sz="1400" b="0" i="0" u="none" strike="noStrike" baseline="0" dirty="0">
                <a:latin typeface="Times-Roman"/>
              </a:rPr>
              <a:t>, 244312 2006</a:t>
            </a:r>
            <a:endParaRPr lang="en-CA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D7B486-720D-451C-95EE-A56460A9C6EF}"/>
              </a:ext>
            </a:extLst>
          </p:cNvPr>
          <p:cNvSpPr txBox="1"/>
          <p:nvPr/>
        </p:nvSpPr>
        <p:spPr>
          <a:xfrm>
            <a:off x="4946303" y="3740780"/>
            <a:ext cx="3540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peaks were resolved during the experiment.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9672AB-D22D-488E-885E-66E2BDE49021}"/>
              </a:ext>
            </a:extLst>
          </p:cNvPr>
          <p:cNvSpPr txBox="1"/>
          <p:nvPr/>
        </p:nvSpPr>
        <p:spPr>
          <a:xfrm>
            <a:off x="4551027" y="5990369"/>
            <a:ext cx="4820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AEEF"/>
                </a:solidFill>
                <a:effectLst/>
                <a:latin typeface="Montserrat"/>
                <a:hlinkClick r:id="rId5"/>
              </a:rPr>
              <a:t>https://doi.org/10.1063/1.2208350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670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798562-873B-4919-A1CB-08DC69991407}"/>
              </a:ext>
            </a:extLst>
          </p:cNvPr>
          <p:cNvSpPr txBox="1"/>
          <p:nvPr/>
        </p:nvSpPr>
        <p:spPr>
          <a:xfrm>
            <a:off x="2499065" y="92606"/>
            <a:ext cx="457200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005840" algn="l"/>
              </a:tabLst>
            </a:pPr>
            <a:r>
              <a:rPr lang="en-CA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High energy </a:t>
            </a:r>
            <a:r>
              <a:rPr lang="en-CA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CA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egion</a:t>
            </a:r>
            <a:endParaRPr lang="en-C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C967192-61D6-4487-8AF0-A2EBDF74E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386209"/>
              </p:ext>
            </p:extLst>
          </p:nvPr>
        </p:nvGraphicFramePr>
        <p:xfrm>
          <a:off x="159797" y="704015"/>
          <a:ext cx="4571998" cy="22701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6428">
                  <a:extLst>
                    <a:ext uri="{9D8B030D-6E8A-4147-A177-3AD203B41FA5}">
                      <a16:colId xmlns:a16="http://schemas.microsoft.com/office/drawing/2014/main" val="3964430097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574786209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990609895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910830783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3828532201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1874311077"/>
                    </a:ext>
                  </a:extLst>
                </a:gridCol>
              </a:tblGrid>
              <a:tr h="479612"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All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Cyclohexane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Toluene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Acetonitrile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649819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166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2664.4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2664.4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70468956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2852.9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2852.9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90156810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2923.8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2923.8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45548091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263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2938.3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2938.3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89800356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3057.1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3057.1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3532140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266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2946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2946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3538285"/>
                  </a:ext>
                </a:extLst>
              </a:tr>
              <a:tr h="255793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288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3004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3004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29957377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8213195-7A2B-4E86-9397-4890100E2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477367"/>
              </p:ext>
            </p:extLst>
          </p:nvPr>
        </p:nvGraphicFramePr>
        <p:xfrm>
          <a:off x="1811044" y="2974178"/>
          <a:ext cx="6471821" cy="3692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9966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F16ED2-4EDB-4A92-98A3-E12DFC66C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885" y="-24760"/>
            <a:ext cx="4870144" cy="37345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A5490D-B0A4-4142-9F03-F703E1C37386}"/>
              </a:ext>
            </a:extLst>
          </p:cNvPr>
          <p:cNvSpPr txBox="1"/>
          <p:nvPr/>
        </p:nvSpPr>
        <p:spPr>
          <a:xfrm>
            <a:off x="3456435" y="-106898"/>
            <a:ext cx="3012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Cyclohexane : Standard 1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4E8133-8E59-479C-8542-1E21F5EEA849}"/>
              </a:ext>
            </a:extLst>
          </p:cNvPr>
          <p:cNvSpPr txBox="1"/>
          <p:nvPr/>
        </p:nvSpPr>
        <p:spPr>
          <a:xfrm>
            <a:off x="6279158" y="3349114"/>
            <a:ext cx="2698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baseline subtraction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154600-30D5-48AD-88A5-79231FA47EAF}"/>
              </a:ext>
            </a:extLst>
          </p:cNvPr>
          <p:cNvSpPr txBox="1"/>
          <p:nvPr/>
        </p:nvSpPr>
        <p:spPr>
          <a:xfrm>
            <a:off x="4962616" y="3978635"/>
            <a:ext cx="39560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286E"/>
                </a:solidFill>
                <a:effectLst/>
                <a:latin typeface="Arial" panose="020B0604020202020204" pitchFamily="34" charset="0"/>
                <a:hlinkClick r:id="rId3"/>
              </a:rPr>
              <a:t>https://www.oldcitypublishing.com/journals/lie-home/lie-issue-contents/lie-volume-32-number-5-6-2015/lie-32-5-6-p-295-302/</a:t>
            </a:r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86B7DF-A24D-4856-8A9E-9D7DF0C478C3}"/>
              </a:ext>
            </a:extLst>
          </p:cNvPr>
          <p:cNvSpPr txBox="1"/>
          <p:nvPr/>
        </p:nvSpPr>
        <p:spPr>
          <a:xfrm>
            <a:off x="5282630" y="6281905"/>
            <a:ext cx="4847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400" b="0" i="1" u="none" strike="noStrike" baseline="0" dirty="0">
                <a:latin typeface="Times-Italic"/>
              </a:rPr>
              <a:t>Lasers in Eng.</a:t>
            </a:r>
            <a:r>
              <a:rPr lang="nl-NL" sz="1400" b="0" i="0" u="none" strike="noStrike" baseline="0" dirty="0">
                <a:latin typeface="Times-Roman"/>
              </a:rPr>
              <a:t>, Vol. 32, pp. 295–302</a:t>
            </a:r>
            <a:endParaRPr lang="en-CA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97CEC9-B875-469A-92FF-82893C365DF9}"/>
              </a:ext>
            </a:extLst>
          </p:cNvPr>
          <p:cNvGrpSpPr/>
          <p:nvPr/>
        </p:nvGrpSpPr>
        <p:grpSpPr>
          <a:xfrm>
            <a:off x="0" y="3429000"/>
            <a:ext cx="4364062" cy="3362474"/>
            <a:chOff x="0" y="3429000"/>
            <a:chExt cx="4364062" cy="336247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DB507A-BCF9-434F-87E1-5ABFE39AF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429000"/>
              <a:ext cx="4364062" cy="336247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A81DB31-83CF-49F0-8A6B-F696A9EE2F84}"/>
                </a:ext>
              </a:extLst>
            </p:cNvPr>
            <p:cNvSpPr/>
            <p:nvPr/>
          </p:nvSpPr>
          <p:spPr>
            <a:xfrm>
              <a:off x="597820" y="3694249"/>
              <a:ext cx="2433896" cy="2831976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4F36214-FD3F-449C-9D23-73E256976DEE}"/>
              </a:ext>
            </a:extLst>
          </p:cNvPr>
          <p:cNvSpPr/>
          <p:nvPr/>
        </p:nvSpPr>
        <p:spPr>
          <a:xfrm>
            <a:off x="3130602" y="3909272"/>
            <a:ext cx="899860" cy="261695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Arrow: Left 19">
            <a:extLst>
              <a:ext uri="{FF2B5EF4-FFF2-40B4-BE49-F238E27FC236}">
                <a16:creationId xmlns:a16="http://schemas.microsoft.com/office/drawing/2014/main" id="{F9D5002E-1FF7-4AB7-B8FC-CC52CF5A1307}"/>
              </a:ext>
            </a:extLst>
          </p:cNvPr>
          <p:cNvSpPr/>
          <p:nvPr/>
        </p:nvSpPr>
        <p:spPr>
          <a:xfrm rot="8654766">
            <a:off x="3920886" y="3420908"/>
            <a:ext cx="189851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2F0078-EAB5-4C2F-9245-E60A28246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0715" y="-129540"/>
            <a:ext cx="4640580" cy="355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1B3FB4-12DF-455E-96DC-460DB586CE93}"/>
              </a:ext>
            </a:extLst>
          </p:cNvPr>
          <p:cNvSpPr txBox="1"/>
          <p:nvPr/>
        </p:nvSpPr>
        <p:spPr>
          <a:xfrm>
            <a:off x="2904413" y="0"/>
            <a:ext cx="2475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Toluene : Standard 2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44D050-20F9-4BA3-B92D-EB530CCFF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212" y="200054"/>
            <a:ext cx="4640580" cy="35585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1D8A12D-372F-4506-881D-0BE2CAF023F4}"/>
              </a:ext>
            </a:extLst>
          </p:cNvPr>
          <p:cNvGrpSpPr/>
          <p:nvPr/>
        </p:nvGrpSpPr>
        <p:grpSpPr>
          <a:xfrm>
            <a:off x="0" y="141250"/>
            <a:ext cx="4867766" cy="3732753"/>
            <a:chOff x="86389" y="413118"/>
            <a:chExt cx="4867766" cy="373275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D393675-D927-4953-8130-DC1A064C7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389" y="413118"/>
              <a:ext cx="4867766" cy="373275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6A93CEF-2B23-4984-9DDF-9683FF18F70B}"/>
                </a:ext>
              </a:extLst>
            </p:cNvPr>
            <p:cNvSpPr/>
            <p:nvPr/>
          </p:nvSpPr>
          <p:spPr>
            <a:xfrm>
              <a:off x="1406085" y="1036335"/>
              <a:ext cx="919865" cy="248632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42A0D63-2DC8-41D4-9593-7437931B2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06" y="3693308"/>
            <a:ext cx="4140588" cy="31646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C55D574-BD84-489E-B98C-C4C61E942F0C}"/>
              </a:ext>
            </a:extLst>
          </p:cNvPr>
          <p:cNvSpPr/>
          <p:nvPr/>
        </p:nvSpPr>
        <p:spPr>
          <a:xfrm>
            <a:off x="3119156" y="4122841"/>
            <a:ext cx="919865" cy="24863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61168CF1-47B1-41C5-9298-DE8B1654D8C6}"/>
              </a:ext>
            </a:extLst>
          </p:cNvPr>
          <p:cNvSpPr/>
          <p:nvPr/>
        </p:nvSpPr>
        <p:spPr>
          <a:xfrm rot="8654766">
            <a:off x="3910450" y="3831740"/>
            <a:ext cx="232153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A2A3C6-3B57-4C5C-A5EF-D4C587D0AE18}"/>
              </a:ext>
            </a:extLst>
          </p:cNvPr>
          <p:cNvSpPr txBox="1"/>
          <p:nvPr/>
        </p:nvSpPr>
        <p:spPr>
          <a:xfrm>
            <a:off x="5045269" y="4236088"/>
            <a:ext cx="39560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286E"/>
                </a:solidFill>
                <a:effectLst/>
                <a:latin typeface="Arial" panose="020B0604020202020204" pitchFamily="34" charset="0"/>
                <a:hlinkClick r:id="rId5"/>
              </a:rPr>
              <a:t>https://www.oldcitypublishing.com/journals/lie-home/lie-issue-contents/lie-volume-32-number-5-6-2015/lie-32-5-6-p-295-302/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6EA033-DFE4-4658-991D-613326D38F49}"/>
              </a:ext>
            </a:extLst>
          </p:cNvPr>
          <p:cNvSpPr txBox="1"/>
          <p:nvPr/>
        </p:nvSpPr>
        <p:spPr>
          <a:xfrm>
            <a:off x="4651898" y="6301384"/>
            <a:ext cx="4847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400" b="0" i="1" u="none" strike="noStrike" baseline="0" dirty="0">
                <a:latin typeface="Times-Italic"/>
              </a:rPr>
              <a:t>Lasers in Eng.</a:t>
            </a:r>
            <a:r>
              <a:rPr lang="nl-NL" sz="1400" b="0" i="0" u="none" strike="noStrike" baseline="0" dirty="0">
                <a:latin typeface="Times-Roman"/>
              </a:rPr>
              <a:t>, Vol. 32, pp. 295–302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928494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1DB601-2B65-41A7-B58E-B104BD6B8D6E}"/>
              </a:ext>
            </a:extLst>
          </p:cNvPr>
          <p:cNvSpPr txBox="1"/>
          <p:nvPr/>
        </p:nvSpPr>
        <p:spPr>
          <a:xfrm>
            <a:off x="2797881" y="0"/>
            <a:ext cx="2909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Acetonitrile : Standard 3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270E8B-72D6-4C5D-B274-C776CAC4F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304" y="341340"/>
            <a:ext cx="4640580" cy="35585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597EDD9-8AAD-4CF3-B6C3-B8F5BD2DEDF0}"/>
              </a:ext>
            </a:extLst>
          </p:cNvPr>
          <p:cNvGrpSpPr/>
          <p:nvPr/>
        </p:nvGrpSpPr>
        <p:grpSpPr>
          <a:xfrm>
            <a:off x="218724" y="0"/>
            <a:ext cx="4640580" cy="3558540"/>
            <a:chOff x="218724" y="282569"/>
            <a:chExt cx="4640580" cy="35585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93740F2-8C2B-447D-9B5E-F9D9277C3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724" y="282569"/>
              <a:ext cx="4640580" cy="355854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7B8D91-4696-42C0-8657-BF33AD7FDF25}"/>
                </a:ext>
              </a:extLst>
            </p:cNvPr>
            <p:cNvSpPr/>
            <p:nvPr/>
          </p:nvSpPr>
          <p:spPr>
            <a:xfrm>
              <a:off x="1127464" y="692459"/>
              <a:ext cx="2909771" cy="243248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72E8791-30CF-40CD-B79C-30F1409962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8220"/>
          <a:stretch/>
        </p:blipFill>
        <p:spPr>
          <a:xfrm>
            <a:off x="447715" y="3368863"/>
            <a:ext cx="4182597" cy="34891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0D7FF2-887E-40FE-9372-E6033E0B306D}"/>
              </a:ext>
            </a:extLst>
          </p:cNvPr>
          <p:cNvSpPr/>
          <p:nvPr/>
        </p:nvSpPr>
        <p:spPr>
          <a:xfrm>
            <a:off x="3652135" y="3429000"/>
            <a:ext cx="919865" cy="269188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96997BCC-B747-44DA-800B-C1928CBFF11F}"/>
              </a:ext>
            </a:extLst>
          </p:cNvPr>
          <p:cNvSpPr/>
          <p:nvPr/>
        </p:nvSpPr>
        <p:spPr>
          <a:xfrm rot="8654766">
            <a:off x="4207520" y="3842714"/>
            <a:ext cx="232153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167335-8E11-4BC1-A62C-E7C1A22EB736}"/>
              </a:ext>
            </a:extLst>
          </p:cNvPr>
          <p:cNvSpPr txBox="1"/>
          <p:nvPr/>
        </p:nvSpPr>
        <p:spPr>
          <a:xfrm>
            <a:off x="4959400" y="5683367"/>
            <a:ext cx="4820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u="none" strike="noStrike" dirty="0">
                <a:solidFill>
                  <a:srgbClr val="00AEEF"/>
                </a:solidFill>
                <a:effectLst/>
                <a:latin typeface="Montserrat"/>
                <a:hlinkClick r:id="rId5"/>
              </a:rPr>
              <a:t>https://doi.org/10.1063/1.2208350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D82AFC-2FB1-4082-B56E-3E9E7D2920AE}"/>
              </a:ext>
            </a:extLst>
          </p:cNvPr>
          <p:cNvSpPr txBox="1"/>
          <p:nvPr/>
        </p:nvSpPr>
        <p:spPr>
          <a:xfrm>
            <a:off x="4252766" y="6561306"/>
            <a:ext cx="4820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baseline="0" dirty="0">
                <a:latin typeface="Times-Roman"/>
              </a:rPr>
              <a:t>THE JOURNAL OF CHEMICAL PHYSICS </a:t>
            </a:r>
            <a:r>
              <a:rPr lang="en-US" sz="1400" b="1" i="0" u="none" strike="noStrike" baseline="0" dirty="0">
                <a:latin typeface="Times-Bold"/>
              </a:rPr>
              <a:t>124</a:t>
            </a:r>
            <a:r>
              <a:rPr lang="en-US" sz="1400" b="0" i="0" u="none" strike="noStrike" baseline="0" dirty="0">
                <a:latin typeface="Times-Roman"/>
              </a:rPr>
              <a:t>, 244312 2006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631061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1127</TotalTime>
  <Words>451</Words>
  <Application>Microsoft Office PowerPoint</Application>
  <PresentationFormat>On-screen Show (4:3)</PresentationFormat>
  <Paragraphs>124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Montserrat</vt:lpstr>
      <vt:lpstr>Times New Roman</vt:lpstr>
      <vt:lpstr>Times-Bold</vt:lpstr>
      <vt:lpstr>Times-Italic</vt:lpstr>
      <vt:lpstr>Times-Roman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Sahan Perera</dc:creator>
  <cp:lastModifiedBy>Sahan Perera</cp:lastModifiedBy>
  <cp:revision>33</cp:revision>
  <dcterms:created xsi:type="dcterms:W3CDTF">2021-04-19T08:30:33Z</dcterms:created>
  <dcterms:modified xsi:type="dcterms:W3CDTF">2021-09-01T21:50:28Z</dcterms:modified>
</cp:coreProperties>
</file>