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32918400" cy="22860000"/>
  <p:notesSz cx="7102475" cy="9388475"/>
  <p:defaultTextStyle>
    <a:defPPr>
      <a:defRPr lang="en-US"/>
    </a:defPPr>
    <a:lvl1pPr marL="0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1pPr>
    <a:lvl2pPr marL="1338682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2pPr>
    <a:lvl3pPr marL="2677363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3pPr>
    <a:lvl4pPr marL="4016045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4pPr>
    <a:lvl5pPr marL="5354726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5pPr>
    <a:lvl6pPr marL="6693408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6pPr>
    <a:lvl7pPr marL="8032090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7pPr>
    <a:lvl8pPr marL="9370771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8pPr>
    <a:lvl9pPr marL="10709453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92" autoAdjust="0"/>
    <p:restoredTop sz="94660"/>
  </p:normalViewPr>
  <p:slideViewPr>
    <p:cSldViewPr snapToGrid="0">
      <p:cViewPr varScale="1">
        <p:scale>
          <a:sx n="25" d="100"/>
          <a:sy n="25" d="100"/>
        </p:scale>
        <p:origin x="231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741210"/>
            <a:ext cx="27980640" cy="7958667"/>
          </a:xfrm>
        </p:spPr>
        <p:txBody>
          <a:bodyPr anchor="b"/>
          <a:lstStyle>
            <a:lvl1pPr algn="ctr">
              <a:defRPr sz="20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2006793"/>
            <a:ext cx="24688800" cy="5519207"/>
          </a:xfrm>
        </p:spPr>
        <p:txBody>
          <a:bodyPr/>
          <a:lstStyle>
            <a:lvl1pPr marL="0" indent="0" algn="ctr">
              <a:buNone/>
              <a:defRPr sz="8000"/>
            </a:lvl1pPr>
            <a:lvl2pPr marL="1523985" indent="0" algn="ctr">
              <a:buNone/>
              <a:defRPr sz="6667"/>
            </a:lvl2pPr>
            <a:lvl3pPr marL="3047970" indent="0" algn="ctr">
              <a:buNone/>
              <a:defRPr sz="6000"/>
            </a:lvl3pPr>
            <a:lvl4pPr marL="4571954" indent="0" algn="ctr">
              <a:buNone/>
              <a:defRPr sz="5333"/>
            </a:lvl4pPr>
            <a:lvl5pPr marL="6095939" indent="0" algn="ctr">
              <a:buNone/>
              <a:defRPr sz="5333"/>
            </a:lvl5pPr>
            <a:lvl6pPr marL="7619924" indent="0" algn="ctr">
              <a:buNone/>
              <a:defRPr sz="5333"/>
            </a:lvl6pPr>
            <a:lvl7pPr marL="9143909" indent="0" algn="ctr">
              <a:buNone/>
              <a:defRPr sz="5333"/>
            </a:lvl7pPr>
            <a:lvl8pPr marL="10667893" indent="0" algn="ctr">
              <a:buNone/>
              <a:defRPr sz="5333"/>
            </a:lvl8pPr>
            <a:lvl9pPr marL="12191878" indent="0" algn="ctr">
              <a:buNone/>
              <a:defRPr sz="533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06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31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217084"/>
            <a:ext cx="7098030" cy="1937279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217084"/>
            <a:ext cx="20882610" cy="1937279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946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63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699132"/>
            <a:ext cx="28392120" cy="9509123"/>
          </a:xfrm>
        </p:spPr>
        <p:txBody>
          <a:bodyPr anchor="b"/>
          <a:lstStyle>
            <a:lvl1pPr>
              <a:defRPr sz="20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5298215"/>
            <a:ext cx="28392120" cy="5000623"/>
          </a:xfrm>
        </p:spPr>
        <p:txBody>
          <a:bodyPr/>
          <a:lstStyle>
            <a:lvl1pPr marL="0" indent="0">
              <a:buNone/>
              <a:defRPr sz="8000">
                <a:solidFill>
                  <a:schemeClr val="tx1"/>
                </a:solidFill>
              </a:defRPr>
            </a:lvl1pPr>
            <a:lvl2pPr marL="1523985" indent="0">
              <a:buNone/>
              <a:defRPr sz="6667">
                <a:solidFill>
                  <a:schemeClr val="tx1">
                    <a:tint val="75000"/>
                  </a:schemeClr>
                </a:solidFill>
              </a:defRPr>
            </a:lvl2pPr>
            <a:lvl3pPr marL="304797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3pPr>
            <a:lvl4pPr marL="4571954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4pPr>
            <a:lvl5pPr marL="6095939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5pPr>
            <a:lvl6pPr marL="7619924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6pPr>
            <a:lvl7pPr marL="9143909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7pPr>
            <a:lvl8pPr marL="10667893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8pPr>
            <a:lvl9pPr marL="12191878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639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6085417"/>
            <a:ext cx="13990320" cy="145044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6085417"/>
            <a:ext cx="13990320" cy="145044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515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217089"/>
            <a:ext cx="28392120" cy="441854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603877"/>
            <a:ext cx="13926024" cy="2746373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23985" indent="0">
              <a:buNone/>
              <a:defRPr sz="6667" b="1"/>
            </a:lvl2pPr>
            <a:lvl3pPr marL="3047970" indent="0">
              <a:buNone/>
              <a:defRPr sz="6000" b="1"/>
            </a:lvl3pPr>
            <a:lvl4pPr marL="4571954" indent="0">
              <a:buNone/>
              <a:defRPr sz="5333" b="1"/>
            </a:lvl4pPr>
            <a:lvl5pPr marL="6095939" indent="0">
              <a:buNone/>
              <a:defRPr sz="5333" b="1"/>
            </a:lvl5pPr>
            <a:lvl6pPr marL="7619924" indent="0">
              <a:buNone/>
              <a:defRPr sz="5333" b="1"/>
            </a:lvl6pPr>
            <a:lvl7pPr marL="9143909" indent="0">
              <a:buNone/>
              <a:defRPr sz="5333" b="1"/>
            </a:lvl7pPr>
            <a:lvl8pPr marL="10667893" indent="0">
              <a:buNone/>
              <a:defRPr sz="5333" b="1"/>
            </a:lvl8pPr>
            <a:lvl9pPr marL="12191878" indent="0">
              <a:buNone/>
              <a:defRPr sz="533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350250"/>
            <a:ext cx="13926024" cy="122819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603877"/>
            <a:ext cx="13994608" cy="2746373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23985" indent="0">
              <a:buNone/>
              <a:defRPr sz="6667" b="1"/>
            </a:lvl2pPr>
            <a:lvl3pPr marL="3047970" indent="0">
              <a:buNone/>
              <a:defRPr sz="6000" b="1"/>
            </a:lvl3pPr>
            <a:lvl4pPr marL="4571954" indent="0">
              <a:buNone/>
              <a:defRPr sz="5333" b="1"/>
            </a:lvl4pPr>
            <a:lvl5pPr marL="6095939" indent="0">
              <a:buNone/>
              <a:defRPr sz="5333" b="1"/>
            </a:lvl5pPr>
            <a:lvl6pPr marL="7619924" indent="0">
              <a:buNone/>
              <a:defRPr sz="5333" b="1"/>
            </a:lvl6pPr>
            <a:lvl7pPr marL="9143909" indent="0">
              <a:buNone/>
              <a:defRPr sz="5333" b="1"/>
            </a:lvl7pPr>
            <a:lvl8pPr marL="10667893" indent="0">
              <a:buNone/>
              <a:defRPr sz="5333" b="1"/>
            </a:lvl8pPr>
            <a:lvl9pPr marL="12191878" indent="0">
              <a:buNone/>
              <a:defRPr sz="533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350250"/>
            <a:ext cx="13994608" cy="122819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02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58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97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524000"/>
            <a:ext cx="10617041" cy="5334000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291422"/>
            <a:ext cx="16664940" cy="16245417"/>
          </a:xfrm>
        </p:spPr>
        <p:txBody>
          <a:bodyPr/>
          <a:lstStyle>
            <a:lvl1pPr>
              <a:defRPr sz="10667"/>
            </a:lvl1pPr>
            <a:lvl2pPr>
              <a:defRPr sz="9333"/>
            </a:lvl2pPr>
            <a:lvl3pPr>
              <a:defRPr sz="8000"/>
            </a:lvl3pPr>
            <a:lvl4pPr>
              <a:defRPr sz="6667"/>
            </a:lvl4pPr>
            <a:lvl5pPr>
              <a:defRPr sz="6667"/>
            </a:lvl5pPr>
            <a:lvl6pPr>
              <a:defRPr sz="6667"/>
            </a:lvl6pPr>
            <a:lvl7pPr>
              <a:defRPr sz="6667"/>
            </a:lvl7pPr>
            <a:lvl8pPr>
              <a:defRPr sz="6667"/>
            </a:lvl8pPr>
            <a:lvl9pPr>
              <a:defRPr sz="6667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858000"/>
            <a:ext cx="10617041" cy="12705293"/>
          </a:xfrm>
        </p:spPr>
        <p:txBody>
          <a:bodyPr/>
          <a:lstStyle>
            <a:lvl1pPr marL="0" indent="0">
              <a:buNone/>
              <a:defRPr sz="5333"/>
            </a:lvl1pPr>
            <a:lvl2pPr marL="1523985" indent="0">
              <a:buNone/>
              <a:defRPr sz="4667"/>
            </a:lvl2pPr>
            <a:lvl3pPr marL="3047970" indent="0">
              <a:buNone/>
              <a:defRPr sz="4000"/>
            </a:lvl3pPr>
            <a:lvl4pPr marL="4571954" indent="0">
              <a:buNone/>
              <a:defRPr sz="3333"/>
            </a:lvl4pPr>
            <a:lvl5pPr marL="6095939" indent="0">
              <a:buNone/>
              <a:defRPr sz="3333"/>
            </a:lvl5pPr>
            <a:lvl6pPr marL="7619924" indent="0">
              <a:buNone/>
              <a:defRPr sz="3333"/>
            </a:lvl6pPr>
            <a:lvl7pPr marL="9143909" indent="0">
              <a:buNone/>
              <a:defRPr sz="3333"/>
            </a:lvl7pPr>
            <a:lvl8pPr marL="10667893" indent="0">
              <a:buNone/>
              <a:defRPr sz="3333"/>
            </a:lvl8pPr>
            <a:lvl9pPr marL="12191878" indent="0">
              <a:buNone/>
              <a:defRPr sz="33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34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524000"/>
            <a:ext cx="10617041" cy="5334000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291422"/>
            <a:ext cx="16664940" cy="16245417"/>
          </a:xfrm>
        </p:spPr>
        <p:txBody>
          <a:bodyPr anchor="t"/>
          <a:lstStyle>
            <a:lvl1pPr marL="0" indent="0">
              <a:buNone/>
              <a:defRPr sz="10667"/>
            </a:lvl1pPr>
            <a:lvl2pPr marL="1523985" indent="0">
              <a:buNone/>
              <a:defRPr sz="9333"/>
            </a:lvl2pPr>
            <a:lvl3pPr marL="3047970" indent="0">
              <a:buNone/>
              <a:defRPr sz="8000"/>
            </a:lvl3pPr>
            <a:lvl4pPr marL="4571954" indent="0">
              <a:buNone/>
              <a:defRPr sz="6667"/>
            </a:lvl4pPr>
            <a:lvl5pPr marL="6095939" indent="0">
              <a:buNone/>
              <a:defRPr sz="6667"/>
            </a:lvl5pPr>
            <a:lvl6pPr marL="7619924" indent="0">
              <a:buNone/>
              <a:defRPr sz="6667"/>
            </a:lvl6pPr>
            <a:lvl7pPr marL="9143909" indent="0">
              <a:buNone/>
              <a:defRPr sz="6667"/>
            </a:lvl7pPr>
            <a:lvl8pPr marL="10667893" indent="0">
              <a:buNone/>
              <a:defRPr sz="6667"/>
            </a:lvl8pPr>
            <a:lvl9pPr marL="12191878" indent="0">
              <a:buNone/>
              <a:defRPr sz="66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858000"/>
            <a:ext cx="10617041" cy="12705293"/>
          </a:xfrm>
        </p:spPr>
        <p:txBody>
          <a:bodyPr/>
          <a:lstStyle>
            <a:lvl1pPr marL="0" indent="0">
              <a:buNone/>
              <a:defRPr sz="5333"/>
            </a:lvl1pPr>
            <a:lvl2pPr marL="1523985" indent="0">
              <a:buNone/>
              <a:defRPr sz="4667"/>
            </a:lvl2pPr>
            <a:lvl3pPr marL="3047970" indent="0">
              <a:buNone/>
              <a:defRPr sz="4000"/>
            </a:lvl3pPr>
            <a:lvl4pPr marL="4571954" indent="0">
              <a:buNone/>
              <a:defRPr sz="3333"/>
            </a:lvl4pPr>
            <a:lvl5pPr marL="6095939" indent="0">
              <a:buNone/>
              <a:defRPr sz="3333"/>
            </a:lvl5pPr>
            <a:lvl6pPr marL="7619924" indent="0">
              <a:buNone/>
              <a:defRPr sz="3333"/>
            </a:lvl6pPr>
            <a:lvl7pPr marL="9143909" indent="0">
              <a:buNone/>
              <a:defRPr sz="3333"/>
            </a:lvl7pPr>
            <a:lvl8pPr marL="10667893" indent="0">
              <a:buNone/>
              <a:defRPr sz="3333"/>
            </a:lvl8pPr>
            <a:lvl9pPr marL="12191878" indent="0">
              <a:buNone/>
              <a:defRPr sz="33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05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217089"/>
            <a:ext cx="28392120" cy="44185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6085417"/>
            <a:ext cx="28392120" cy="14504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1187839"/>
            <a:ext cx="7406640" cy="12170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1187839"/>
            <a:ext cx="11109960" cy="12170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1187839"/>
            <a:ext cx="7406640" cy="12170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18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047970" rtl="0" eaLnBrk="1" latinLnBrk="0" hangingPunct="1">
        <a:lnSpc>
          <a:spcPct val="90000"/>
        </a:lnSpc>
        <a:spcBef>
          <a:spcPct val="0"/>
        </a:spcBef>
        <a:buNone/>
        <a:defRPr sz="14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61992" indent="-761992" algn="l" defTabSz="3047970" rtl="0" eaLnBrk="1" latinLnBrk="0" hangingPunct="1">
        <a:lnSpc>
          <a:spcPct val="90000"/>
        </a:lnSpc>
        <a:spcBef>
          <a:spcPts val="3333"/>
        </a:spcBef>
        <a:buFont typeface="Arial" panose="020B0604020202020204" pitchFamily="34" charset="0"/>
        <a:buChar char="•"/>
        <a:defRPr sz="9333" kern="1200">
          <a:solidFill>
            <a:schemeClr val="tx1"/>
          </a:solidFill>
          <a:latin typeface="+mn-lt"/>
          <a:ea typeface="+mn-ea"/>
          <a:cs typeface="+mn-cs"/>
        </a:defRPr>
      </a:lvl1pPr>
      <a:lvl2pPr marL="2285977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2pPr>
      <a:lvl3pPr marL="3809962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667" kern="1200">
          <a:solidFill>
            <a:schemeClr val="tx1"/>
          </a:solidFill>
          <a:latin typeface="+mn-lt"/>
          <a:ea typeface="+mn-ea"/>
          <a:cs typeface="+mn-cs"/>
        </a:defRPr>
      </a:lvl3pPr>
      <a:lvl4pPr marL="5333947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857931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8381916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9905901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1429886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2953870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523985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970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571954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095939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7619924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9143909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0667893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2191878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26" Type="http://schemas.microsoft.com/office/2007/relationships/hdphoto" Target="../media/hdphoto12.wdp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openxmlformats.org/officeDocument/2006/relationships/image" Target="../media/image12.png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10.png"/><Relationship Id="rId18" Type="http://schemas.openxmlformats.org/officeDocument/2006/relationships/image" Target="../media/image25.emf"/><Relationship Id="rId3" Type="http://schemas.openxmlformats.org/officeDocument/2006/relationships/image" Target="../media/image15.emf"/><Relationship Id="rId21" Type="http://schemas.microsoft.com/office/2007/relationships/hdphoto" Target="../media/hdphoto11.wdp"/><Relationship Id="rId7" Type="http://schemas.microsoft.com/office/2007/relationships/hdphoto" Target="../media/hdphoto13.wdp"/><Relationship Id="rId12" Type="http://schemas.openxmlformats.org/officeDocument/2006/relationships/image" Target="../media/image23.emf"/><Relationship Id="rId17" Type="http://schemas.openxmlformats.org/officeDocument/2006/relationships/image" Target="../media/image24.emf"/><Relationship Id="rId2" Type="http://schemas.openxmlformats.org/officeDocument/2006/relationships/image" Target="../media/image14.emf"/><Relationship Id="rId16" Type="http://schemas.microsoft.com/office/2007/relationships/hdphoto" Target="../media/hdphoto6.wdp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2.emf"/><Relationship Id="rId5" Type="http://schemas.openxmlformats.org/officeDocument/2006/relationships/image" Target="../media/image17.emf"/><Relationship Id="rId15" Type="http://schemas.openxmlformats.org/officeDocument/2006/relationships/image" Target="../media/image6.png"/><Relationship Id="rId23" Type="http://schemas.microsoft.com/office/2007/relationships/hdphoto" Target="../media/hdphoto14.wdp"/><Relationship Id="rId10" Type="http://schemas.openxmlformats.org/officeDocument/2006/relationships/image" Target="../media/image21.emf"/><Relationship Id="rId19" Type="http://schemas.openxmlformats.org/officeDocument/2006/relationships/image" Target="../media/image26.emf"/><Relationship Id="rId4" Type="http://schemas.openxmlformats.org/officeDocument/2006/relationships/image" Target="../media/image16.emf"/><Relationship Id="rId9" Type="http://schemas.openxmlformats.org/officeDocument/2006/relationships/image" Target="../media/image20.emf"/><Relationship Id="rId14" Type="http://schemas.microsoft.com/office/2007/relationships/hdphoto" Target="../media/hdphoto10.wdp"/><Relationship Id="rId22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0457" y="670127"/>
            <a:ext cx="28244800" cy="21406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26875" t="19629" r="14166" b="20001"/>
          <a:stretch/>
        </p:blipFill>
        <p:spPr>
          <a:xfrm>
            <a:off x="25919795" y="11309453"/>
            <a:ext cx="3482046" cy="2005560"/>
          </a:xfrm>
          <a:prstGeom prst="rect">
            <a:avLst/>
          </a:prstGeom>
        </p:spPr>
      </p:pic>
      <p:sp>
        <p:nvSpPr>
          <p:cNvPr id="190" name="Rectangle 189"/>
          <p:cNvSpPr/>
          <p:nvPr/>
        </p:nvSpPr>
        <p:spPr>
          <a:xfrm>
            <a:off x="5643391" y="1422400"/>
            <a:ext cx="16715164" cy="643745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>
            <a:outerShdw blurRad="101600" dist="63500" dir="2700000" algn="tl" rotWithShape="0">
              <a:schemeClr val="bg1">
                <a:lumMod val="5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0" name="Picture 21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27879" t="16465" r="18333" b="23468"/>
          <a:stretch/>
        </p:blipFill>
        <p:spPr>
          <a:xfrm rot="357702">
            <a:off x="5775568" y="2305760"/>
            <a:ext cx="2748830" cy="1726730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708" t="18519" r="13750" b="28148"/>
          <a:stretch/>
        </p:blipFill>
        <p:spPr>
          <a:xfrm rot="203937">
            <a:off x="25306749" y="8692745"/>
            <a:ext cx="3813854" cy="1800640"/>
          </a:xfrm>
          <a:prstGeom prst="rect">
            <a:avLst/>
          </a:prstGeom>
        </p:spPr>
      </p:pic>
      <p:pic>
        <p:nvPicPr>
          <p:cNvPr id="177" name="Picture 17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2708" t="23333" r="22083" b="23704"/>
          <a:stretch/>
        </p:blipFill>
        <p:spPr>
          <a:xfrm>
            <a:off x="25898547" y="5899201"/>
            <a:ext cx="3144596" cy="2072245"/>
          </a:xfrm>
          <a:prstGeom prst="rect">
            <a:avLst/>
          </a:prstGeom>
        </p:spPr>
      </p:pic>
      <p:pic>
        <p:nvPicPr>
          <p:cNvPr id="178" name="Picture 17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5625" t="11852" r="12708" b="12592"/>
          <a:stretch/>
        </p:blipFill>
        <p:spPr>
          <a:xfrm>
            <a:off x="25837084" y="670127"/>
            <a:ext cx="3544390" cy="291554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3322782" y="1422400"/>
            <a:ext cx="0" cy="19691927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082072" y="3757381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+200</a:t>
            </a:r>
            <a:endParaRPr lang="en-US" sz="4000" dirty="0"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3349340" y="41635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322782" y="83037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349340" y="124947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322782" y="166349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336640" y="207370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4194142" y="12494771"/>
            <a:ext cx="285912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7432642" y="11631171"/>
            <a:ext cx="50485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8156542" y="16495271"/>
            <a:ext cx="383225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4789752" y="20625311"/>
            <a:ext cx="388686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9959638" y="14652682"/>
            <a:ext cx="374219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19181957" y="12393170"/>
            <a:ext cx="50485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24559500" y="8176769"/>
            <a:ext cx="61619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12788414" y="15332312"/>
            <a:ext cx="97112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20645291" y="9011569"/>
            <a:ext cx="121061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24675615" y="11921455"/>
            <a:ext cx="100015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24670853" y="3481397"/>
            <a:ext cx="61619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25367675" y="3884168"/>
            <a:ext cx="435758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7027069" y="11604978"/>
            <a:ext cx="433389" cy="91325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908613" y="11604978"/>
            <a:ext cx="276537" cy="489029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11961597" y="15311438"/>
            <a:ext cx="851909" cy="120288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13732534" y="15306676"/>
            <a:ext cx="1090747" cy="531863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18647569" y="12363450"/>
            <a:ext cx="564356" cy="82938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9657219" y="12363450"/>
            <a:ext cx="340519" cy="231933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23674388" y="3457575"/>
            <a:ext cx="1025738" cy="112252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23674388" y="8141494"/>
            <a:ext cx="917741" cy="65412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 flipV="1">
            <a:off x="25260300" y="3457575"/>
            <a:ext cx="135732" cy="45005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H="1">
            <a:off x="13401675" y="8993823"/>
            <a:ext cx="7265196" cy="624512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 flipV="1">
            <a:off x="25150763" y="8158163"/>
            <a:ext cx="242134" cy="4095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 flipV="1">
            <a:off x="25643682" y="11889586"/>
            <a:ext cx="221456" cy="153828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flipH="1">
            <a:off x="11963979" y="15425673"/>
            <a:ext cx="1228146" cy="108710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>
            <a:off x="18649951" y="14754225"/>
            <a:ext cx="4090987" cy="58935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flipH="1">
            <a:off x="22867572" y="13345478"/>
            <a:ext cx="846344" cy="12161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24000619" y="11900254"/>
            <a:ext cx="697127" cy="1021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 flipV="1">
            <a:off x="21845022" y="9009188"/>
            <a:ext cx="2155597" cy="1092262"/>
          </a:xfrm>
          <a:prstGeom prst="line">
            <a:avLst/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4096616" y="7859852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+100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597024" y="1176952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cs typeface="Arial" panose="020B0604020202020204" pitchFamily="34" charset="0"/>
              </a:rPr>
              <a:t>0</a:t>
            </a:r>
            <a:endParaRPr lang="en-US" sz="4000" dirty="0" smtClean="0">
              <a:cs typeface="Arial" panose="020B0604020202020204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4006962" y="16243300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−100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010147" y="20378462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−200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9867916" y="16597243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(7)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7131214" y="1099766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+16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9345674" y="15781060"/>
            <a:ext cx="16498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−97, C</a:t>
            </a:r>
            <a:r>
              <a:rPr lang="en-US" sz="4000" baseline="-25000" dirty="0" smtClean="0">
                <a:cs typeface="Arial" panose="020B0604020202020204" pitchFamily="34" charset="0"/>
              </a:rPr>
              <a:t>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2718948" y="1453106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−75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15662019" y="19917425"/>
            <a:ext cx="19848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−198, C</a:t>
            </a:r>
            <a:r>
              <a:rPr lang="en-US" sz="4000" baseline="-25000" dirty="0">
                <a:cs typeface="Arial" panose="020B0604020202020204" pitchFamily="34" charset="0"/>
              </a:rPr>
              <a:t>s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6378185" y="20569035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(8)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21589230" y="1468278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(9)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0981899" y="13944796"/>
            <a:ext cx="16498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−53, C</a:t>
            </a:r>
            <a:r>
              <a:rPr lang="en-US" sz="4000" baseline="-25000" dirty="0" smtClean="0">
                <a:cs typeface="Arial" panose="020B0604020202020204" pitchFamily="34" charset="0"/>
              </a:rPr>
              <a:t>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19123937" y="1170555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+3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20711651" y="821855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+77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24408758" y="2810084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+225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24433980" y="7406519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+97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26832483" y="7776690"/>
            <a:ext cx="1649811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+80, C</a:t>
            </a:r>
            <a:r>
              <a:rPr lang="en-US" sz="4000" baseline="-25000" dirty="0" smtClean="0">
                <a:cs typeface="Arial" panose="020B0604020202020204" pitchFamily="34" charset="0"/>
              </a:rPr>
              <a:t>s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24725467" y="1118155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+29</a:t>
            </a:r>
            <a:endParaRPr lang="en-US" sz="4000" dirty="0">
              <a:cs typeface="Arial" panose="020B0604020202020204" pitchFamily="34" charset="0"/>
            </a:endParaRPr>
          </a:p>
        </p:txBody>
      </p:sp>
      <p:pic>
        <p:nvPicPr>
          <p:cNvPr id="170" name="Picture 16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27879" t="16465" r="18333" b="23468"/>
          <a:stretch/>
        </p:blipFill>
        <p:spPr>
          <a:xfrm rot="16600127">
            <a:off x="3800756" y="9560699"/>
            <a:ext cx="2748830" cy="1726730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4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7879" t="31549" r="21970" b="19158"/>
          <a:stretch/>
        </p:blipFill>
        <p:spPr>
          <a:xfrm rot="18079298">
            <a:off x="5654619" y="10108481"/>
            <a:ext cx="1699252" cy="1173444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3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39697" t="12155" r="11363" b="12964"/>
          <a:stretch/>
        </p:blipFill>
        <p:spPr>
          <a:xfrm>
            <a:off x="8868719" y="13047950"/>
            <a:ext cx="3079721" cy="2650657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3485" t="14848" r="14546" b="17003"/>
          <a:stretch/>
        </p:blipFill>
        <p:spPr>
          <a:xfrm>
            <a:off x="14867854" y="16913549"/>
            <a:ext cx="3645256" cy="2688775"/>
          </a:xfrm>
          <a:prstGeom prst="rect">
            <a:avLst/>
          </a:prstGeom>
        </p:spPr>
      </p:pic>
      <p:pic>
        <p:nvPicPr>
          <p:cNvPr id="181" name="Picture 180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9697" t="30202" r="14697" b="25623"/>
          <a:stretch/>
        </p:blipFill>
        <p:spPr>
          <a:xfrm rot="867338">
            <a:off x="5983921" y="5720943"/>
            <a:ext cx="2305965" cy="1256406"/>
          </a:xfrm>
          <a:prstGeom prst="rect">
            <a:avLst/>
          </a:prstGeom>
        </p:spPr>
      </p:pic>
      <p:pic>
        <p:nvPicPr>
          <p:cNvPr id="182" name="Picture 181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4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5303" t="20775" r="13333" b="25084"/>
          <a:stretch/>
        </p:blipFill>
        <p:spPr>
          <a:xfrm rot="1378634">
            <a:off x="8544532" y="2700707"/>
            <a:ext cx="1447056" cy="857989"/>
          </a:xfrm>
          <a:prstGeom prst="rect">
            <a:avLst/>
          </a:prstGeom>
        </p:spPr>
      </p:pic>
      <p:pic>
        <p:nvPicPr>
          <p:cNvPr id="186" name="Picture 18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5625" t="11852" r="12708" b="12592"/>
          <a:stretch/>
        </p:blipFill>
        <p:spPr>
          <a:xfrm>
            <a:off x="12880133" y="1867131"/>
            <a:ext cx="3069784" cy="2525144"/>
          </a:xfrm>
          <a:prstGeom prst="rect">
            <a:avLst/>
          </a:prstGeom>
        </p:spPr>
      </p:pic>
      <p:pic>
        <p:nvPicPr>
          <p:cNvPr id="187" name="Picture 186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22708" t="18519" r="13750" b="28148"/>
          <a:stretch/>
        </p:blipFill>
        <p:spPr>
          <a:xfrm>
            <a:off x="12738786" y="5210089"/>
            <a:ext cx="3650456" cy="1723494"/>
          </a:xfrm>
          <a:prstGeom prst="rect">
            <a:avLst/>
          </a:prstGeom>
        </p:spPr>
      </p:pic>
      <p:pic>
        <p:nvPicPr>
          <p:cNvPr id="188" name="Picture 18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2708" t="23333" r="22083" b="23704"/>
          <a:stretch/>
        </p:blipFill>
        <p:spPr>
          <a:xfrm>
            <a:off x="19070017" y="2172859"/>
            <a:ext cx="3146292" cy="2073363"/>
          </a:xfrm>
          <a:prstGeom prst="rect">
            <a:avLst/>
          </a:prstGeom>
        </p:spPr>
      </p:pic>
      <p:pic>
        <p:nvPicPr>
          <p:cNvPr id="189" name="Picture 188"/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2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46452" t="29211" r="26613" b="25484"/>
          <a:stretch/>
        </p:blipFill>
        <p:spPr>
          <a:xfrm>
            <a:off x="29015178" y="1766977"/>
            <a:ext cx="457200" cy="432560"/>
          </a:xfrm>
          <a:prstGeom prst="rect">
            <a:avLst/>
          </a:prstGeom>
        </p:spPr>
      </p:pic>
      <p:cxnSp>
        <p:nvCxnSpPr>
          <p:cNvPr id="198" name="Straight Arrow Connector 197"/>
          <p:cNvCxnSpPr/>
          <p:nvPr/>
        </p:nvCxnSpPr>
        <p:spPr>
          <a:xfrm>
            <a:off x="10505633" y="6480757"/>
            <a:ext cx="1910039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198"/>
          <p:cNvCxnSpPr/>
          <p:nvPr/>
        </p:nvCxnSpPr>
        <p:spPr>
          <a:xfrm>
            <a:off x="10183574" y="3671136"/>
            <a:ext cx="2122726" cy="2022015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Box 201"/>
          <p:cNvSpPr txBox="1"/>
          <p:nvPr/>
        </p:nvSpPr>
        <p:spPr>
          <a:xfrm>
            <a:off x="12567088" y="6933583"/>
            <a:ext cx="6163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−496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 </a:t>
            </a:r>
            <a:r>
              <a:rPr lang="en-US" sz="4000" dirty="0" smtClean="0">
                <a:cs typeface="Arial" panose="020B0604020202020204" pitchFamily="34" charset="0"/>
              </a:rPr>
              <a:t>/ −502 </a:t>
            </a:r>
            <a:r>
              <a:rPr lang="en-US" sz="4000" dirty="0">
                <a:cs typeface="Arial" panose="020B0604020202020204" pitchFamily="34" charset="0"/>
              </a:rPr>
              <a:t>kJ mol</a:t>
            </a:r>
            <a:r>
              <a:rPr lang="en-US" sz="4000" baseline="30000" dirty="0">
                <a:cs typeface="Arial" panose="020B0604020202020204" pitchFamily="34" charset="0"/>
              </a:rPr>
              <a:t>-1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8096270" y="2690253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8328510" y="612681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</a:t>
            </a:r>
            <a:endParaRPr lang="en-US" sz="4000" dirty="0">
              <a:cs typeface="Arial" panose="020B0604020202020204" pitchFamily="34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25462018" y="10841954"/>
            <a:ext cx="42632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25367675" y="8543253"/>
            <a:ext cx="435758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5835429" y="13394653"/>
            <a:ext cx="3759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/>
          <p:cNvSpPr txBox="1"/>
          <p:nvPr/>
        </p:nvSpPr>
        <p:spPr>
          <a:xfrm>
            <a:off x="26703946" y="3199745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+215, C</a:t>
            </a:r>
            <a:r>
              <a:rPr lang="en-US" sz="4000" baseline="-25000" dirty="0">
                <a:cs typeface="Arial" panose="020B0604020202020204" pitchFamily="34" charset="0"/>
              </a:rPr>
              <a:t>s</a:t>
            </a:r>
            <a:endParaRPr lang="en-US" sz="4000" dirty="0">
              <a:cs typeface="Arial" panose="020B0604020202020204" pitchFamily="34" charset="0"/>
            </a:endParaRPr>
          </a:p>
        </p:txBody>
      </p:sp>
      <p:cxnSp>
        <p:nvCxnSpPr>
          <p:cNvPr id="209" name="Straight Arrow Connector 208"/>
          <p:cNvCxnSpPr/>
          <p:nvPr/>
        </p:nvCxnSpPr>
        <p:spPr>
          <a:xfrm>
            <a:off x="16178501" y="3070807"/>
            <a:ext cx="2751246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27054621" y="12674227"/>
            <a:ext cx="1350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−7, C</a:t>
            </a:r>
            <a:r>
              <a:rPr lang="en-US" sz="4000" baseline="-25000" dirty="0" smtClean="0">
                <a:cs typeface="Arial" panose="020B0604020202020204" pitchFamily="34" charset="0"/>
              </a:rPr>
              <a:t>s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26817344" y="10159683"/>
            <a:ext cx="16097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+63, C</a:t>
            </a:r>
            <a:r>
              <a:rPr lang="en-US" sz="4000" baseline="-25000" dirty="0">
                <a:cs typeface="Arial" panose="020B0604020202020204" pitchFamily="34" charset="0"/>
              </a:rPr>
              <a:t>s</a:t>
            </a:r>
            <a:endParaRPr lang="en-US" sz="4000" dirty="0">
              <a:cs typeface="Arial" panose="020B0604020202020204" pitchFamily="34" charset="0"/>
            </a:endParaRPr>
          </a:p>
        </p:txBody>
      </p:sp>
      <p:pic>
        <p:nvPicPr>
          <p:cNvPr id="217" name="Picture 216"/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2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46452" t="29211" r="26613" b="25484"/>
          <a:stretch/>
        </p:blipFill>
        <p:spPr>
          <a:xfrm>
            <a:off x="28924274" y="6370414"/>
            <a:ext cx="457200" cy="432560"/>
          </a:xfrm>
          <a:prstGeom prst="rect">
            <a:avLst/>
          </a:prstGeom>
        </p:spPr>
      </p:pic>
      <p:pic>
        <p:nvPicPr>
          <p:cNvPr id="218" name="Picture 217"/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2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46452" t="29211" r="26613" b="25484"/>
          <a:stretch/>
        </p:blipFill>
        <p:spPr>
          <a:xfrm>
            <a:off x="29173241" y="9456512"/>
            <a:ext cx="457200" cy="432560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4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7879" t="31549" r="21970" b="19158"/>
          <a:stretch/>
        </p:blipFill>
        <p:spPr>
          <a:xfrm>
            <a:off x="8687565" y="6071836"/>
            <a:ext cx="1699252" cy="1173444"/>
          </a:xfrm>
          <a:prstGeom prst="rect">
            <a:avLst/>
          </a:prstGeom>
        </p:spPr>
      </p:pic>
      <p:pic>
        <p:nvPicPr>
          <p:cNvPr id="223" name="Picture 222"/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harpenSoften amount="3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39032" t="18602" r="22742" b="16021"/>
          <a:stretch/>
        </p:blipFill>
        <p:spPr>
          <a:xfrm>
            <a:off x="20459464" y="11314272"/>
            <a:ext cx="2743200" cy="2639028"/>
          </a:xfrm>
          <a:prstGeom prst="rect">
            <a:avLst/>
          </a:prstGeom>
        </p:spPr>
      </p:pic>
      <p:sp>
        <p:nvSpPr>
          <p:cNvPr id="224" name="TextBox 223"/>
          <p:cNvSpPr txBox="1"/>
          <p:nvPr/>
        </p:nvSpPr>
        <p:spPr>
          <a:xfrm>
            <a:off x="4473115" y="11749529"/>
            <a:ext cx="2274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0, </a:t>
            </a:r>
            <a:r>
              <a:rPr lang="en-US" sz="4000" dirty="0" err="1" smtClean="0">
                <a:cs typeface="Arial" panose="020B0604020202020204" pitchFamily="34" charset="0"/>
              </a:rPr>
              <a:t>D</a:t>
            </a:r>
            <a:r>
              <a:rPr lang="en-US" sz="4000" baseline="-25000" dirty="0" err="1" smtClean="0">
                <a:cs typeface="Arial" panose="020B0604020202020204" pitchFamily="34" charset="0"/>
              </a:rPr>
              <a:t>∞h</a:t>
            </a:r>
            <a:r>
              <a:rPr lang="en-US" sz="4000" dirty="0" smtClean="0">
                <a:cs typeface="Arial" panose="020B0604020202020204" pitchFamily="34" charset="0"/>
              </a:rPr>
              <a:t>/C</a:t>
            </a:r>
            <a:r>
              <a:rPr lang="en-US" sz="4000" baseline="-25000" dirty="0" smtClean="0">
                <a:cs typeface="Arial" panose="020B0604020202020204" pitchFamily="34" charset="0"/>
              </a:rPr>
              <a:t>2</a:t>
            </a:r>
            <a:r>
              <a:rPr lang="en-US" sz="4000" baseline="-25000" dirty="0">
                <a:cs typeface="Arial" panose="020B0604020202020204" pitchFamily="34" charset="0"/>
              </a:rPr>
              <a:t>v</a:t>
            </a:r>
          </a:p>
        </p:txBody>
      </p:sp>
      <p:sp>
        <p:nvSpPr>
          <p:cNvPr id="225" name="TextBox 224"/>
          <p:cNvSpPr txBox="1"/>
          <p:nvPr/>
        </p:nvSpPr>
        <p:spPr>
          <a:xfrm rot="16200000">
            <a:off x="-6527" y="11987095"/>
            <a:ext cx="5168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Relative Energy,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cxnSp>
        <p:nvCxnSpPr>
          <p:cNvPr id="231" name="Straight Connector 230"/>
          <p:cNvCxnSpPr/>
          <p:nvPr/>
        </p:nvCxnSpPr>
        <p:spPr>
          <a:xfrm flipH="1" flipV="1">
            <a:off x="24384849" y="10293013"/>
            <a:ext cx="1096218" cy="555488"/>
          </a:xfrm>
          <a:prstGeom prst="line">
            <a:avLst/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/>
          <p:nvPr/>
        </p:nvCxnSpPr>
        <p:spPr>
          <a:xfrm flipH="1" flipV="1">
            <a:off x="24154823" y="10180639"/>
            <a:ext cx="78155" cy="39604"/>
          </a:xfrm>
          <a:prstGeom prst="line">
            <a:avLst/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Arrow Connector 243"/>
          <p:cNvCxnSpPr/>
          <p:nvPr/>
        </p:nvCxnSpPr>
        <p:spPr>
          <a:xfrm>
            <a:off x="10283683" y="3060627"/>
            <a:ext cx="2332468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TextBox 244"/>
          <p:cNvSpPr txBox="1"/>
          <p:nvPr/>
        </p:nvSpPr>
        <p:spPr>
          <a:xfrm>
            <a:off x="19008002" y="4315156"/>
            <a:ext cx="29209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−485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12970115" y="4328200"/>
            <a:ext cx="29209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−350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27337361" y="393247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(6)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48" name="TextBox 247"/>
          <p:cNvSpPr txBox="1"/>
          <p:nvPr/>
        </p:nvSpPr>
        <p:spPr>
          <a:xfrm>
            <a:off x="27279720" y="855565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(3)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27372155" y="13427869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(5)</a:t>
            </a:r>
            <a:endParaRPr lang="en-US" sz="4000" dirty="0">
              <a:cs typeface="Arial" panose="020B0604020202020204" pitchFamily="34" charset="0"/>
            </a:endParaRPr>
          </a:p>
        </p:txBody>
      </p:sp>
      <p:pic>
        <p:nvPicPr>
          <p:cNvPr id="219" name="Picture 218"/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2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46452" t="29211" r="26613" b="25484"/>
          <a:stretch/>
        </p:blipFill>
        <p:spPr>
          <a:xfrm>
            <a:off x="29268057" y="11871886"/>
            <a:ext cx="457200" cy="432560"/>
          </a:xfrm>
          <a:prstGeom prst="rect">
            <a:avLst/>
          </a:prstGeom>
        </p:spPr>
      </p:pic>
      <p:sp>
        <p:nvSpPr>
          <p:cNvPr id="249" name="TextBox 248"/>
          <p:cNvSpPr txBox="1"/>
          <p:nvPr/>
        </p:nvSpPr>
        <p:spPr>
          <a:xfrm>
            <a:off x="27218039" y="1084195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(4)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4982066" y="1621096"/>
            <a:ext cx="51102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cs typeface="Arial" panose="020B0604020202020204" pitchFamily="34" charset="0"/>
              </a:rPr>
              <a:t> </a:t>
            </a:r>
            <a:r>
              <a:rPr lang="en-US" sz="4000" dirty="0" smtClean="0">
                <a:cs typeface="Arial" panose="020B0604020202020204" pitchFamily="34" charset="0"/>
              </a:rPr>
              <a:t>Isomerization barrier: </a:t>
            </a:r>
          </a:p>
          <a:p>
            <a:pPr algn="ctr"/>
            <a:r>
              <a:rPr lang="en-US" sz="4000" dirty="0" smtClean="0">
                <a:cs typeface="Arial" panose="020B0604020202020204" pitchFamily="34" charset="0"/>
              </a:rPr>
              <a:t>108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6027267" y="3029923"/>
            <a:ext cx="30364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cs typeface="Arial" panose="020B0604020202020204" pitchFamily="34" charset="0"/>
              </a:rPr>
              <a:t> </a:t>
            </a:r>
            <a:r>
              <a:rPr lang="en-US" sz="4000" dirty="0" smtClean="0">
                <a:cs typeface="Arial" panose="020B0604020202020204" pitchFamily="34" charset="0"/>
              </a:rPr>
              <a:t>TS: </a:t>
            </a:r>
          </a:p>
          <a:p>
            <a:pPr algn="ctr"/>
            <a:r>
              <a:rPr lang="en-US" sz="4000" dirty="0" smtClean="0">
                <a:cs typeface="Arial" panose="020B0604020202020204" pitchFamily="34" charset="0"/>
              </a:rPr>
              <a:t>−242 </a:t>
            </a:r>
            <a:r>
              <a:rPr lang="en-US" sz="4000" dirty="0">
                <a:cs typeface="Arial" panose="020B0604020202020204" pitchFamily="34" charset="0"/>
              </a:rPr>
              <a:t>kJ </a:t>
            </a:r>
            <a:r>
              <a:rPr lang="en-US" sz="4000" dirty="0" smtClean="0">
                <a:cs typeface="Arial" panose="020B0604020202020204" pitchFamily="34" charset="0"/>
              </a:rPr>
              <a:t>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1063993" y="237133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*</a:t>
            </a:r>
            <a:endParaRPr lang="en-US" sz="4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57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/>
          <p:cNvSpPr/>
          <p:nvPr/>
        </p:nvSpPr>
        <p:spPr>
          <a:xfrm>
            <a:off x="1540552" y="478505"/>
            <a:ext cx="28244800" cy="21406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5449" y="11121214"/>
            <a:ext cx="3626625" cy="2173600"/>
          </a:xfrm>
          <a:prstGeom prst="rect">
            <a:avLst/>
          </a:prstGeom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5154">
            <a:off x="25171792" y="8617824"/>
            <a:ext cx="3960657" cy="1801800"/>
          </a:xfrm>
          <a:prstGeom prst="rect">
            <a:avLst/>
          </a:prstGeom>
        </p:spPr>
      </p:pic>
      <p:sp>
        <p:nvSpPr>
          <p:cNvPr id="149" name="Rectangle 148"/>
          <p:cNvSpPr/>
          <p:nvPr/>
        </p:nvSpPr>
        <p:spPr>
          <a:xfrm>
            <a:off x="20617699" y="7136606"/>
            <a:ext cx="608765" cy="723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2528" y="12922118"/>
            <a:ext cx="3426207" cy="299346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3322782" y="1422400"/>
            <a:ext cx="0" cy="19691927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082072" y="3757381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+200</a:t>
            </a:r>
            <a:endParaRPr lang="en-US" sz="4000" dirty="0"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3349340" y="41635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322782" y="83037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349340" y="124947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3322782" y="166349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336640" y="20737071"/>
            <a:ext cx="6938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194142" y="12494771"/>
            <a:ext cx="285912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7432642" y="11631171"/>
            <a:ext cx="50485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156542" y="16495271"/>
            <a:ext cx="383225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4789752" y="20625311"/>
            <a:ext cx="388686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9959638" y="14652682"/>
            <a:ext cx="374219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181957" y="12393170"/>
            <a:ext cx="50485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4559500" y="8176769"/>
            <a:ext cx="61619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2788414" y="15332312"/>
            <a:ext cx="97112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0645291" y="9011569"/>
            <a:ext cx="121061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4675615" y="11921455"/>
            <a:ext cx="100015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4670853" y="3481397"/>
            <a:ext cx="61619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5367675" y="3884168"/>
            <a:ext cx="435758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7027069" y="11604978"/>
            <a:ext cx="433389" cy="91325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908613" y="11604978"/>
            <a:ext cx="276537" cy="489029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11961597" y="15311438"/>
            <a:ext cx="851909" cy="120288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3732534" y="15306676"/>
            <a:ext cx="1090747" cy="531863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18647569" y="12363450"/>
            <a:ext cx="564356" cy="82938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9657219" y="12363450"/>
            <a:ext cx="340519" cy="231933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23674388" y="3457575"/>
            <a:ext cx="1025738" cy="112252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23674388" y="8141494"/>
            <a:ext cx="917741" cy="65412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25260300" y="3457575"/>
            <a:ext cx="135732" cy="45005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13401675" y="8993823"/>
            <a:ext cx="7265196" cy="624512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25150763" y="8158163"/>
            <a:ext cx="242134" cy="4095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1963979" y="15425673"/>
            <a:ext cx="1228146" cy="108710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8649951" y="14754225"/>
            <a:ext cx="4090987" cy="58935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4000619" y="11900254"/>
            <a:ext cx="697127" cy="1021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096616" y="7859852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+100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97024" y="1176952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cs typeface="Arial" panose="020B0604020202020204" pitchFamily="34" charset="0"/>
              </a:rPr>
              <a:t>0</a:t>
            </a:r>
            <a:endParaRPr lang="en-US" sz="4000" dirty="0" smtClean="0"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06962" y="16243300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−100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10147" y="20378462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−200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14180" y="10990601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+16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718948" y="1453106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−75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9123937" y="1170555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+3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711651" y="821855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+77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4408758" y="2810084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+225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4433980" y="7406519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+97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4725467" y="1118155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+29</a:t>
            </a:r>
            <a:endParaRPr lang="en-US" sz="4000" dirty="0">
              <a:cs typeface="Arial" panose="020B0604020202020204" pitchFamily="34" charset="0"/>
            </a:endParaRPr>
          </a:p>
        </p:txBody>
      </p:sp>
      <p:pic>
        <p:nvPicPr>
          <p:cNvPr id="94" name="Picture 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521062">
            <a:off x="3694852" y="10087969"/>
            <a:ext cx="2977650" cy="648267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8571" t="19171" r="21905" b="13668"/>
          <a:stretch/>
        </p:blipFill>
        <p:spPr>
          <a:xfrm>
            <a:off x="20518180" y="11891682"/>
            <a:ext cx="2487961" cy="2378051"/>
          </a:xfrm>
          <a:prstGeom prst="rect">
            <a:avLst/>
          </a:prstGeom>
        </p:spPr>
      </p:pic>
      <p:sp>
        <p:nvSpPr>
          <p:cNvPr id="114" name="Rectangle 113"/>
          <p:cNvSpPr/>
          <p:nvPr/>
        </p:nvSpPr>
        <p:spPr>
          <a:xfrm>
            <a:off x="20699081" y="13865262"/>
            <a:ext cx="488232" cy="318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8"/>
          <a:srcRect l="-1" r="13057"/>
          <a:stretch/>
        </p:blipFill>
        <p:spPr>
          <a:xfrm rot="18729312">
            <a:off x="20382497" y="13641704"/>
            <a:ext cx="739215" cy="841909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 rotWithShape="1">
          <a:blip r:embed="rId9"/>
          <a:srcRect r="12643"/>
          <a:stretch/>
        </p:blipFill>
        <p:spPr>
          <a:xfrm rot="14055990">
            <a:off x="22408661" y="13645878"/>
            <a:ext cx="769718" cy="880152"/>
          </a:xfrm>
          <a:prstGeom prst="rect">
            <a:avLst/>
          </a:prstGeom>
        </p:spPr>
      </p:pic>
      <p:cxnSp>
        <p:nvCxnSpPr>
          <p:cNvPr id="40" name="Straight Connector 39"/>
          <p:cNvCxnSpPr/>
          <p:nvPr/>
        </p:nvCxnSpPr>
        <p:spPr>
          <a:xfrm flipH="1">
            <a:off x="22857450" y="13330238"/>
            <a:ext cx="871706" cy="12526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 noChangeAspect="1"/>
          </p:cNvPicPr>
          <p:nvPr/>
        </p:nvPicPr>
        <p:blipFill rotWithShape="1">
          <a:blip r:embed="rId10"/>
          <a:srcRect l="12991" r="10031" b="17900"/>
          <a:stretch/>
        </p:blipFill>
        <p:spPr>
          <a:xfrm>
            <a:off x="25952449" y="6014292"/>
            <a:ext cx="2901951" cy="1948900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 rotWithShape="1">
          <a:blip r:embed="rId11"/>
          <a:srcRect r="14285" b="12918"/>
          <a:stretch/>
        </p:blipFill>
        <p:spPr>
          <a:xfrm>
            <a:off x="25835429" y="688402"/>
            <a:ext cx="3353964" cy="2880729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71439" y="16776717"/>
            <a:ext cx="4027463" cy="2945800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>
          <a:xfrm flipH="1" flipV="1">
            <a:off x="25643682" y="11889586"/>
            <a:ext cx="221456" cy="153828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 flipH="1" flipV="1">
            <a:off x="21845022" y="9009188"/>
            <a:ext cx="2155597" cy="1092262"/>
          </a:xfrm>
          <a:prstGeom prst="line">
            <a:avLst/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 flipH="1">
            <a:off x="25835429" y="13394653"/>
            <a:ext cx="3759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27054621" y="12674227"/>
            <a:ext cx="1350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−7, C</a:t>
            </a:r>
            <a:r>
              <a:rPr lang="en-US" sz="4000" baseline="-25000" dirty="0" smtClean="0">
                <a:cs typeface="Arial" panose="020B0604020202020204" pitchFamily="34" charset="0"/>
              </a:rPr>
              <a:t>s</a:t>
            </a:r>
            <a:endParaRPr lang="en-US" sz="4000" dirty="0">
              <a:cs typeface="Arial" panose="020B0604020202020204" pitchFamily="34" charset="0"/>
            </a:endParaRPr>
          </a:p>
        </p:txBody>
      </p:sp>
      <p:cxnSp>
        <p:nvCxnSpPr>
          <p:cNvPr id="145" name="Straight Connector 144"/>
          <p:cNvCxnSpPr/>
          <p:nvPr/>
        </p:nvCxnSpPr>
        <p:spPr>
          <a:xfrm flipH="1" flipV="1">
            <a:off x="24384849" y="10293013"/>
            <a:ext cx="1096218" cy="555488"/>
          </a:xfrm>
          <a:prstGeom prst="line">
            <a:avLst/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flipH="1" flipV="1">
            <a:off x="24154823" y="10180639"/>
            <a:ext cx="78155" cy="39604"/>
          </a:xfrm>
          <a:prstGeom prst="line">
            <a:avLst/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1" name="Picture 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5154">
            <a:off x="25108693" y="8656536"/>
            <a:ext cx="3960657" cy="1801800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flipH="1">
            <a:off x="25367675" y="8543253"/>
            <a:ext cx="435758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 flipH="1">
            <a:off x="25462018" y="10841954"/>
            <a:ext cx="42632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26832483" y="7776690"/>
            <a:ext cx="16097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+80, C</a:t>
            </a:r>
            <a:r>
              <a:rPr lang="en-US" sz="4000" baseline="-25000" dirty="0">
                <a:cs typeface="Arial" panose="020B0604020202020204" pitchFamily="34" charset="0"/>
              </a:rPr>
              <a:t>s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6817344" y="10159683"/>
            <a:ext cx="16097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+63, C</a:t>
            </a:r>
            <a:r>
              <a:rPr lang="en-US" sz="4000" baseline="-25000" dirty="0">
                <a:cs typeface="Arial" panose="020B0604020202020204" pitchFamily="34" charset="0"/>
              </a:rPr>
              <a:t>s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 rot="16200000">
            <a:off x="-6527" y="11987095"/>
            <a:ext cx="5168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Relative Energy,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9345674" y="15781060"/>
            <a:ext cx="16498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−97, C</a:t>
            </a:r>
            <a:r>
              <a:rPr lang="en-US" sz="4000" baseline="-25000" dirty="0" smtClean="0">
                <a:cs typeface="Arial" panose="020B0604020202020204" pitchFamily="34" charset="0"/>
              </a:rPr>
              <a:t>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5662019" y="19917425"/>
            <a:ext cx="19848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−198, C</a:t>
            </a:r>
            <a:r>
              <a:rPr lang="en-US" sz="4000" baseline="-25000" dirty="0">
                <a:cs typeface="Arial" panose="020B0604020202020204" pitchFamily="34" charset="0"/>
              </a:rPr>
              <a:t>s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0981899" y="13944796"/>
            <a:ext cx="16498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−53, C</a:t>
            </a:r>
            <a:r>
              <a:rPr lang="en-US" sz="4000" baseline="-25000" dirty="0" smtClean="0">
                <a:cs typeface="Arial" panose="020B0604020202020204" pitchFamily="34" charset="0"/>
              </a:rPr>
              <a:t>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4505900" y="11721032"/>
            <a:ext cx="2274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0, </a:t>
            </a:r>
            <a:r>
              <a:rPr lang="en-US" sz="4000" dirty="0" err="1" smtClean="0">
                <a:cs typeface="Arial" panose="020B0604020202020204" pitchFamily="34" charset="0"/>
              </a:rPr>
              <a:t>D</a:t>
            </a:r>
            <a:r>
              <a:rPr lang="en-US" sz="4000" baseline="-25000" dirty="0" err="1" smtClean="0">
                <a:cs typeface="Arial" panose="020B0604020202020204" pitchFamily="34" charset="0"/>
              </a:rPr>
              <a:t>∞h</a:t>
            </a:r>
            <a:r>
              <a:rPr lang="en-US" sz="4000" dirty="0" smtClean="0">
                <a:cs typeface="Arial" panose="020B0604020202020204" pitchFamily="34" charset="0"/>
              </a:rPr>
              <a:t>/C</a:t>
            </a:r>
            <a:r>
              <a:rPr lang="en-US" sz="4000" baseline="-25000" dirty="0" smtClean="0">
                <a:cs typeface="Arial" panose="020B0604020202020204" pitchFamily="34" charset="0"/>
              </a:rPr>
              <a:t>2</a:t>
            </a:r>
            <a:r>
              <a:rPr lang="en-US" sz="4000" baseline="-25000" dirty="0">
                <a:cs typeface="Arial" panose="020B0604020202020204" pitchFamily="34" charset="0"/>
              </a:rPr>
              <a:t>v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9867916" y="16597243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(7’)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16378185" y="20569035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(8’)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21589230" y="14682788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(9’)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85" name="Rectangle 184"/>
          <p:cNvSpPr/>
          <p:nvPr/>
        </p:nvSpPr>
        <p:spPr>
          <a:xfrm>
            <a:off x="5643391" y="1422400"/>
            <a:ext cx="16715164" cy="643745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>
            <a:outerShdw blurRad="101600" dist="63500" dir="2700000" algn="tl" rotWithShape="0">
              <a:schemeClr val="bg1">
                <a:lumMod val="5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8" name="Picture 187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4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5303" t="20775" r="13333" b="25084"/>
          <a:stretch/>
        </p:blipFill>
        <p:spPr>
          <a:xfrm rot="1378634">
            <a:off x="8544532" y="2700707"/>
            <a:ext cx="1447056" cy="857989"/>
          </a:xfrm>
          <a:prstGeom prst="rect">
            <a:avLst/>
          </a:prstGeom>
        </p:spPr>
      </p:pic>
      <p:cxnSp>
        <p:nvCxnSpPr>
          <p:cNvPr id="192" name="Straight Arrow Connector 191"/>
          <p:cNvCxnSpPr/>
          <p:nvPr/>
        </p:nvCxnSpPr>
        <p:spPr>
          <a:xfrm>
            <a:off x="10245583" y="3070807"/>
            <a:ext cx="2332468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/>
          <p:cNvCxnSpPr/>
          <p:nvPr/>
        </p:nvCxnSpPr>
        <p:spPr>
          <a:xfrm>
            <a:off x="10668012" y="6988742"/>
            <a:ext cx="1910039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193"/>
          <p:cNvCxnSpPr/>
          <p:nvPr/>
        </p:nvCxnSpPr>
        <p:spPr>
          <a:xfrm>
            <a:off x="10183574" y="3671136"/>
            <a:ext cx="2373348" cy="1803507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16170130" y="5350315"/>
            <a:ext cx="292099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−496 </a:t>
            </a:r>
            <a:r>
              <a:rPr lang="en-US" sz="4000" dirty="0">
                <a:cs typeface="Arial" panose="020B0604020202020204" pitchFamily="34" charset="0"/>
              </a:rPr>
              <a:t>kJ </a:t>
            </a:r>
            <a:r>
              <a:rPr lang="en-US" sz="4000" dirty="0" smtClean="0">
                <a:cs typeface="Arial" panose="020B0604020202020204" pitchFamily="34" charset="0"/>
              </a:rPr>
              <a:t>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</a:p>
          <a:p>
            <a:r>
              <a:rPr lang="en-US" sz="4000" dirty="0" smtClean="0">
                <a:cs typeface="Arial" panose="020B0604020202020204" pitchFamily="34" charset="0"/>
              </a:rPr>
              <a:t> </a:t>
            </a:r>
          </a:p>
          <a:p>
            <a:r>
              <a:rPr lang="en-US" sz="4000" dirty="0" smtClean="0">
                <a:cs typeface="Arial" panose="020B0604020202020204" pitchFamily="34" charset="0"/>
              </a:rPr>
              <a:t>−502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19199081" y="4318638"/>
            <a:ext cx="29209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−485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8096270" y="2690253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8328510" y="612681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</a:t>
            </a:r>
            <a:endParaRPr lang="en-US" sz="4000" dirty="0">
              <a:cs typeface="Arial" panose="020B0604020202020204" pitchFamily="34" charset="0"/>
            </a:endParaRPr>
          </a:p>
        </p:txBody>
      </p:sp>
      <p:cxnSp>
        <p:nvCxnSpPr>
          <p:cNvPr id="201" name="Straight Arrow Connector 200"/>
          <p:cNvCxnSpPr/>
          <p:nvPr/>
        </p:nvCxnSpPr>
        <p:spPr>
          <a:xfrm>
            <a:off x="16178501" y="3070807"/>
            <a:ext cx="3003456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2" name="Picture 201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4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7879" t="31549" r="21970" b="19158"/>
          <a:stretch/>
        </p:blipFill>
        <p:spPr>
          <a:xfrm>
            <a:off x="8687565" y="6071836"/>
            <a:ext cx="1699252" cy="1173444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17"/>
          <a:srcRect l="13405" t="28940" b="27961"/>
          <a:stretch/>
        </p:blipFill>
        <p:spPr>
          <a:xfrm rot="2118968">
            <a:off x="5941011" y="5964761"/>
            <a:ext cx="2479312" cy="838201"/>
          </a:xfrm>
          <a:prstGeom prst="rect">
            <a:avLst/>
          </a:prstGeom>
        </p:spPr>
      </p:pic>
      <p:pic>
        <p:nvPicPr>
          <p:cNvPr id="203" name="Picture 2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12876">
            <a:off x="5656877" y="2774234"/>
            <a:ext cx="2977650" cy="648267"/>
          </a:xfrm>
          <a:prstGeom prst="rect">
            <a:avLst/>
          </a:prstGeom>
        </p:spPr>
      </p:pic>
      <p:sp>
        <p:nvSpPr>
          <p:cNvPr id="207" name="Rectangle 206"/>
          <p:cNvSpPr/>
          <p:nvPr/>
        </p:nvSpPr>
        <p:spPr>
          <a:xfrm>
            <a:off x="15382875" y="18434050"/>
            <a:ext cx="88900" cy="257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Rectangle 207"/>
          <p:cNvSpPr/>
          <p:nvPr/>
        </p:nvSpPr>
        <p:spPr>
          <a:xfrm rot="732794">
            <a:off x="13347899" y="4177756"/>
            <a:ext cx="107552" cy="286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0" name="Picture 209"/>
          <p:cNvPicPr>
            <a:picLocks noChangeAspect="1"/>
          </p:cNvPicPr>
          <p:nvPr/>
        </p:nvPicPr>
        <p:blipFill rotWithShape="1">
          <a:blip r:embed="rId18"/>
          <a:srcRect l="14369" b="16696"/>
          <a:stretch/>
        </p:blipFill>
        <p:spPr>
          <a:xfrm>
            <a:off x="12832925" y="1772974"/>
            <a:ext cx="2991106" cy="2652517"/>
          </a:xfrm>
          <a:prstGeom prst="rect">
            <a:avLst/>
          </a:prstGeom>
        </p:spPr>
      </p:pic>
      <p:pic>
        <p:nvPicPr>
          <p:cNvPr id="211" name="Picture 210"/>
          <p:cNvPicPr>
            <a:picLocks noChangeAspect="1"/>
          </p:cNvPicPr>
          <p:nvPr/>
        </p:nvPicPr>
        <p:blipFill rotWithShape="1">
          <a:blip r:embed="rId10"/>
          <a:srcRect l="12991" r="10031" b="17900"/>
          <a:stretch/>
        </p:blipFill>
        <p:spPr>
          <a:xfrm>
            <a:off x="19158310" y="2292794"/>
            <a:ext cx="3053804" cy="2050882"/>
          </a:xfrm>
          <a:prstGeom prst="rect">
            <a:avLst/>
          </a:prstGeom>
        </p:spPr>
      </p:pic>
      <p:sp>
        <p:nvSpPr>
          <p:cNvPr id="197" name="TextBox 196"/>
          <p:cNvSpPr txBox="1"/>
          <p:nvPr/>
        </p:nvSpPr>
        <p:spPr>
          <a:xfrm>
            <a:off x="12992331" y="4286421"/>
            <a:ext cx="29209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−350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pic>
        <p:nvPicPr>
          <p:cNvPr id="222" name="Picture 2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995733" y="4743673"/>
            <a:ext cx="3216244" cy="1582533"/>
          </a:xfrm>
          <a:prstGeom prst="rect">
            <a:avLst/>
          </a:prstGeom>
        </p:spPr>
      </p:pic>
      <p:pic>
        <p:nvPicPr>
          <p:cNvPr id="212" name="Picture 211"/>
          <p:cNvPicPr>
            <a:picLocks noChangeAspect="1"/>
          </p:cNvPicPr>
          <p:nvPr/>
        </p:nvPicPr>
        <p:blipFill rotWithShape="1">
          <a:blip r:embed="rId3"/>
          <a:srcRect b="3158"/>
          <a:stretch/>
        </p:blipFill>
        <p:spPr>
          <a:xfrm>
            <a:off x="12989758" y="6313390"/>
            <a:ext cx="3156386" cy="1390568"/>
          </a:xfrm>
          <a:prstGeom prst="rect">
            <a:avLst/>
          </a:prstGeom>
        </p:spPr>
      </p:pic>
      <p:sp>
        <p:nvSpPr>
          <p:cNvPr id="225" name="TextBox 224"/>
          <p:cNvSpPr txBox="1"/>
          <p:nvPr/>
        </p:nvSpPr>
        <p:spPr>
          <a:xfrm>
            <a:off x="26703946" y="3199745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+215, C</a:t>
            </a:r>
            <a:r>
              <a:rPr lang="en-US" sz="4000" baseline="-25000" dirty="0">
                <a:cs typeface="Arial" panose="020B0604020202020204" pitchFamily="34" charset="0"/>
              </a:rPr>
              <a:t>s</a:t>
            </a:r>
            <a:endParaRPr lang="en-US" sz="4000" dirty="0">
              <a:cs typeface="Arial" panose="020B0604020202020204" pitchFamily="34" charset="0"/>
            </a:endParaRPr>
          </a:p>
        </p:txBody>
      </p:sp>
      <p:pic>
        <p:nvPicPr>
          <p:cNvPr id="226" name="Picture 225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2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46452" t="29211" r="26613" b="25484"/>
          <a:stretch/>
        </p:blipFill>
        <p:spPr>
          <a:xfrm>
            <a:off x="28924274" y="6370414"/>
            <a:ext cx="457200" cy="432560"/>
          </a:xfrm>
          <a:prstGeom prst="rect">
            <a:avLst/>
          </a:prstGeom>
        </p:spPr>
      </p:pic>
      <p:pic>
        <p:nvPicPr>
          <p:cNvPr id="227" name="Picture 226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2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50303" t="24815" r="31667" b="43670"/>
          <a:stretch/>
        </p:blipFill>
        <p:spPr>
          <a:xfrm>
            <a:off x="29067927" y="1804183"/>
            <a:ext cx="460839" cy="453094"/>
          </a:xfrm>
          <a:prstGeom prst="rect">
            <a:avLst/>
          </a:prstGeom>
        </p:spPr>
      </p:pic>
      <p:pic>
        <p:nvPicPr>
          <p:cNvPr id="228" name="Picture 227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2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50303" t="24815" r="31667" b="43670"/>
          <a:stretch/>
        </p:blipFill>
        <p:spPr>
          <a:xfrm>
            <a:off x="29080177" y="9435806"/>
            <a:ext cx="460839" cy="453094"/>
          </a:xfrm>
          <a:prstGeom prst="rect">
            <a:avLst/>
          </a:prstGeom>
        </p:spPr>
      </p:pic>
      <p:pic>
        <p:nvPicPr>
          <p:cNvPr id="229" name="Picture 228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2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50303" t="24815" r="31667" b="43670"/>
          <a:stretch/>
        </p:blipFill>
        <p:spPr>
          <a:xfrm>
            <a:off x="29324513" y="11803978"/>
            <a:ext cx="460839" cy="453094"/>
          </a:xfrm>
          <a:prstGeom prst="rect">
            <a:avLst/>
          </a:prstGeom>
        </p:spPr>
      </p:pic>
      <p:pic>
        <p:nvPicPr>
          <p:cNvPr id="231" name="Picture 23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4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7879" t="31549" r="21970" b="19158"/>
          <a:stretch/>
        </p:blipFill>
        <p:spPr>
          <a:xfrm rot="18079298">
            <a:off x="5654619" y="10108481"/>
            <a:ext cx="1699252" cy="1173444"/>
          </a:xfrm>
          <a:prstGeom prst="rect">
            <a:avLst/>
          </a:prstGeom>
        </p:spPr>
      </p:pic>
      <p:sp>
        <p:nvSpPr>
          <p:cNvPr id="232" name="TextBox 231"/>
          <p:cNvSpPr txBox="1"/>
          <p:nvPr/>
        </p:nvSpPr>
        <p:spPr>
          <a:xfrm>
            <a:off x="27337361" y="3932478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(6’)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27279720" y="8555656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(3’)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7218039" y="10841954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(4’)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27372155" y="13427869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(5’)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5069150" y="1621096"/>
            <a:ext cx="51102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cs typeface="Arial" panose="020B0604020202020204" pitchFamily="34" charset="0"/>
              </a:rPr>
              <a:t> </a:t>
            </a:r>
            <a:r>
              <a:rPr lang="en-US" sz="4000" dirty="0" smtClean="0">
                <a:cs typeface="Arial" panose="020B0604020202020204" pitchFamily="34" charset="0"/>
              </a:rPr>
              <a:t>Isomerization barrier: </a:t>
            </a:r>
          </a:p>
          <a:p>
            <a:pPr algn="ctr"/>
            <a:r>
              <a:rPr lang="en-US" sz="4000" dirty="0" smtClean="0">
                <a:cs typeface="Arial" panose="020B0604020202020204" pitchFamily="34" charset="0"/>
              </a:rPr>
              <a:t>108 kJ 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6128865" y="3102493"/>
            <a:ext cx="30364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cs typeface="Arial" panose="020B0604020202020204" pitchFamily="34" charset="0"/>
              </a:rPr>
              <a:t> </a:t>
            </a:r>
            <a:r>
              <a:rPr lang="en-US" sz="4000" dirty="0" smtClean="0">
                <a:cs typeface="Arial" panose="020B0604020202020204" pitchFamily="34" charset="0"/>
              </a:rPr>
              <a:t>TS: </a:t>
            </a:r>
          </a:p>
          <a:p>
            <a:pPr algn="ctr"/>
            <a:r>
              <a:rPr lang="en-US" sz="4000" dirty="0" smtClean="0">
                <a:cs typeface="Arial" panose="020B0604020202020204" pitchFamily="34" charset="0"/>
              </a:rPr>
              <a:t>−242 </a:t>
            </a:r>
            <a:r>
              <a:rPr lang="en-US" sz="4000" dirty="0">
                <a:cs typeface="Arial" panose="020B0604020202020204" pitchFamily="34" charset="0"/>
              </a:rPr>
              <a:t>kJ </a:t>
            </a:r>
            <a:r>
              <a:rPr lang="en-US" sz="4000" dirty="0" smtClean="0">
                <a:cs typeface="Arial" panose="020B0604020202020204" pitchFamily="34" charset="0"/>
              </a:rPr>
              <a:t>mol</a:t>
            </a:r>
            <a:r>
              <a:rPr lang="en-US" sz="4000" baseline="30000" dirty="0" smtClean="0">
                <a:cs typeface="Arial" panose="020B0604020202020204" pitchFamily="34" charset="0"/>
              </a:rPr>
              <a:t>-1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endParaRPr lang="en-US" sz="4000" dirty="0">
              <a:cs typeface="Arial" panose="020B060402020202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1063993" y="237133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cs typeface="Arial" panose="020B0604020202020204" pitchFamily="34" charset="0"/>
              </a:rPr>
              <a:t>*</a:t>
            </a:r>
            <a:endParaRPr lang="en-US" sz="4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9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4303</TotalTime>
  <Words>232</Words>
  <Application>Microsoft Office PowerPoint</Application>
  <PresentationFormat>Custom</PresentationFormat>
  <Paragraphs>78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Andrew-AW</dc:creator>
  <cp:lastModifiedBy>Andrew-AW</cp:lastModifiedBy>
  <cp:revision>74</cp:revision>
  <cp:lastPrinted>2021-01-23T03:17:30Z</cp:lastPrinted>
  <dcterms:created xsi:type="dcterms:W3CDTF">2021-01-21T22:22:04Z</dcterms:created>
  <dcterms:modified xsi:type="dcterms:W3CDTF">2021-07-05T02:13:45Z</dcterms:modified>
</cp:coreProperties>
</file>