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4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0058400" cy="8047038"/>
  <p:notesSz cx="7086600" cy="90249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78D0"/>
    <a:srgbClr val="288AE4"/>
    <a:srgbClr val="9A2ED6"/>
    <a:srgbClr val="FF53E6"/>
    <a:srgbClr val="0066FF"/>
    <a:srgbClr val="25FC08"/>
    <a:srgbClr val="66FFFF"/>
    <a:srgbClr val="8A2B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41" autoAdjust="0"/>
    <p:restoredTop sz="94660"/>
  </p:normalViewPr>
  <p:slideViewPr>
    <p:cSldViewPr snapToGrid="0">
      <p:cViewPr varScale="1">
        <p:scale>
          <a:sx n="79" d="100"/>
          <a:sy n="79" d="100"/>
        </p:scale>
        <p:origin x="102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1316958"/>
            <a:ext cx="8549640" cy="2801561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226558"/>
            <a:ext cx="7543800" cy="1942838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4289-7490-498F-A838-4AAD4F6508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335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4289-7490-498F-A838-4AAD4F6508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021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428430"/>
            <a:ext cx="2168843" cy="681949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428430"/>
            <a:ext cx="6380798" cy="6819493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4289-7490-498F-A838-4AAD4F6508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427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4289-7490-498F-A838-4AAD4F6508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802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2006173"/>
            <a:ext cx="8675370" cy="3347344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5385184"/>
            <a:ext cx="8675370" cy="1760289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/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4289-7490-498F-A838-4AAD4F6508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180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2142151"/>
            <a:ext cx="4274820" cy="5105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2142151"/>
            <a:ext cx="4274820" cy="5105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4289-7490-498F-A838-4AAD4F6508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232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428432"/>
            <a:ext cx="8675370" cy="155538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1972642"/>
            <a:ext cx="4255174" cy="966762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2939404"/>
            <a:ext cx="4255174" cy="432342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1972642"/>
            <a:ext cx="4276130" cy="966762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2939404"/>
            <a:ext cx="4276130" cy="432342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4289-7490-498F-A838-4AAD4F6508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95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4289-7490-498F-A838-4AAD4F6508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942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4289-7490-498F-A838-4AAD4F6508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270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36469"/>
            <a:ext cx="3244096" cy="1877642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1158626"/>
            <a:ext cx="5092065" cy="5718613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414111"/>
            <a:ext cx="3244096" cy="447244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4289-7490-498F-A838-4AAD4F6508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10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36469"/>
            <a:ext cx="3244096" cy="1877642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1158626"/>
            <a:ext cx="5092065" cy="5718613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414111"/>
            <a:ext cx="3244096" cy="447244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E4289-7490-498F-A838-4AAD4F6508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038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428432"/>
            <a:ext cx="8675370" cy="15553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2142151"/>
            <a:ext cx="8675370" cy="5105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7458414"/>
            <a:ext cx="2263140" cy="4284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9E4289-7490-498F-A838-4AAD4F6508D9}" type="datetimeFigureOut">
              <a:rPr lang="en-US" smtClean="0"/>
              <a:t>2/18/2021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7458414"/>
            <a:ext cx="3394710" cy="4284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7458414"/>
            <a:ext cx="2263140" cy="4284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3C344-5553-43C6-AA1B-601AD8DBB6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137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microsoft.com/office/2007/relationships/hdphoto" Target="../media/hdphoto6.wdp"/><Relationship Id="rId18" Type="http://schemas.openxmlformats.org/officeDocument/2006/relationships/image" Target="../media/image9.png"/><Relationship Id="rId26" Type="http://schemas.openxmlformats.org/officeDocument/2006/relationships/image" Target="../media/image13.png"/><Relationship Id="rId39" Type="http://schemas.microsoft.com/office/2007/relationships/hdphoto" Target="../media/hdphoto19.wdp"/><Relationship Id="rId21" Type="http://schemas.microsoft.com/office/2007/relationships/hdphoto" Target="../media/hdphoto10.wdp"/><Relationship Id="rId34" Type="http://schemas.openxmlformats.org/officeDocument/2006/relationships/image" Target="../media/image17.png"/><Relationship Id="rId42" Type="http://schemas.openxmlformats.org/officeDocument/2006/relationships/image" Target="../media/image21.png"/><Relationship Id="rId47" Type="http://schemas.microsoft.com/office/2007/relationships/hdphoto" Target="../media/hdphoto23.wdp"/><Relationship Id="rId50" Type="http://schemas.openxmlformats.org/officeDocument/2006/relationships/image" Target="../media/image25.png"/><Relationship Id="rId55" Type="http://schemas.microsoft.com/office/2007/relationships/hdphoto" Target="../media/hdphoto27.wdp"/><Relationship Id="rId63" Type="http://schemas.microsoft.com/office/2007/relationships/hdphoto" Target="../media/hdphoto31.wdp"/><Relationship Id="rId68" Type="http://schemas.openxmlformats.org/officeDocument/2006/relationships/image" Target="../media/image34.png"/><Relationship Id="rId7" Type="http://schemas.microsoft.com/office/2007/relationships/hdphoto" Target="../media/hdphoto3.wdp"/><Relationship Id="rId71" Type="http://schemas.microsoft.com/office/2007/relationships/hdphoto" Target="../media/hdphoto35.wdp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29" Type="http://schemas.microsoft.com/office/2007/relationships/hdphoto" Target="../media/hdphoto14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24" Type="http://schemas.openxmlformats.org/officeDocument/2006/relationships/image" Target="../media/image12.png"/><Relationship Id="rId32" Type="http://schemas.openxmlformats.org/officeDocument/2006/relationships/image" Target="../media/image16.png"/><Relationship Id="rId37" Type="http://schemas.microsoft.com/office/2007/relationships/hdphoto" Target="../media/hdphoto18.wdp"/><Relationship Id="rId40" Type="http://schemas.openxmlformats.org/officeDocument/2006/relationships/image" Target="../media/image20.png"/><Relationship Id="rId45" Type="http://schemas.microsoft.com/office/2007/relationships/hdphoto" Target="../media/hdphoto22.wdp"/><Relationship Id="rId53" Type="http://schemas.microsoft.com/office/2007/relationships/hdphoto" Target="../media/hdphoto26.wdp"/><Relationship Id="rId58" Type="http://schemas.openxmlformats.org/officeDocument/2006/relationships/image" Target="../media/image29.png"/><Relationship Id="rId66" Type="http://schemas.openxmlformats.org/officeDocument/2006/relationships/image" Target="../media/image33.png"/><Relationship Id="rId5" Type="http://schemas.microsoft.com/office/2007/relationships/hdphoto" Target="../media/hdphoto2.wdp"/><Relationship Id="rId15" Type="http://schemas.microsoft.com/office/2007/relationships/hdphoto" Target="../media/hdphoto7.wdp"/><Relationship Id="rId23" Type="http://schemas.microsoft.com/office/2007/relationships/hdphoto" Target="../media/hdphoto11.wdp"/><Relationship Id="rId28" Type="http://schemas.openxmlformats.org/officeDocument/2006/relationships/image" Target="../media/image14.png"/><Relationship Id="rId36" Type="http://schemas.openxmlformats.org/officeDocument/2006/relationships/image" Target="../media/image18.png"/><Relationship Id="rId49" Type="http://schemas.microsoft.com/office/2007/relationships/hdphoto" Target="../media/hdphoto24.wdp"/><Relationship Id="rId57" Type="http://schemas.microsoft.com/office/2007/relationships/hdphoto" Target="../media/hdphoto28.wdp"/><Relationship Id="rId61" Type="http://schemas.microsoft.com/office/2007/relationships/hdphoto" Target="../media/hdphoto30.wdp"/><Relationship Id="rId10" Type="http://schemas.openxmlformats.org/officeDocument/2006/relationships/image" Target="../media/image5.png"/><Relationship Id="rId19" Type="http://schemas.microsoft.com/office/2007/relationships/hdphoto" Target="../media/hdphoto9.wdp"/><Relationship Id="rId31" Type="http://schemas.microsoft.com/office/2007/relationships/hdphoto" Target="../media/hdphoto15.wdp"/><Relationship Id="rId44" Type="http://schemas.openxmlformats.org/officeDocument/2006/relationships/image" Target="../media/image22.png"/><Relationship Id="rId52" Type="http://schemas.openxmlformats.org/officeDocument/2006/relationships/image" Target="../media/image26.png"/><Relationship Id="rId60" Type="http://schemas.openxmlformats.org/officeDocument/2006/relationships/image" Target="../media/image30.png"/><Relationship Id="rId65" Type="http://schemas.microsoft.com/office/2007/relationships/hdphoto" Target="../media/hdphoto32.wdp"/><Relationship Id="rId4" Type="http://schemas.openxmlformats.org/officeDocument/2006/relationships/image" Target="../media/image2.png"/><Relationship Id="rId9" Type="http://schemas.microsoft.com/office/2007/relationships/hdphoto" Target="../media/hdphoto4.wdp"/><Relationship Id="rId14" Type="http://schemas.openxmlformats.org/officeDocument/2006/relationships/image" Target="../media/image7.png"/><Relationship Id="rId22" Type="http://schemas.openxmlformats.org/officeDocument/2006/relationships/image" Target="../media/image11.png"/><Relationship Id="rId27" Type="http://schemas.microsoft.com/office/2007/relationships/hdphoto" Target="../media/hdphoto13.wdp"/><Relationship Id="rId30" Type="http://schemas.openxmlformats.org/officeDocument/2006/relationships/image" Target="../media/image15.png"/><Relationship Id="rId35" Type="http://schemas.microsoft.com/office/2007/relationships/hdphoto" Target="../media/hdphoto17.wdp"/><Relationship Id="rId43" Type="http://schemas.microsoft.com/office/2007/relationships/hdphoto" Target="../media/hdphoto21.wdp"/><Relationship Id="rId48" Type="http://schemas.openxmlformats.org/officeDocument/2006/relationships/image" Target="../media/image24.png"/><Relationship Id="rId56" Type="http://schemas.openxmlformats.org/officeDocument/2006/relationships/image" Target="../media/image28.png"/><Relationship Id="rId64" Type="http://schemas.openxmlformats.org/officeDocument/2006/relationships/image" Target="../media/image32.png"/><Relationship Id="rId69" Type="http://schemas.microsoft.com/office/2007/relationships/hdphoto" Target="../media/hdphoto34.wdp"/><Relationship Id="rId8" Type="http://schemas.openxmlformats.org/officeDocument/2006/relationships/image" Target="../media/image4.png"/><Relationship Id="rId51" Type="http://schemas.microsoft.com/office/2007/relationships/hdphoto" Target="../media/hdphoto25.wdp"/><Relationship Id="rId3" Type="http://schemas.microsoft.com/office/2007/relationships/hdphoto" Target="../media/hdphoto1.wdp"/><Relationship Id="rId12" Type="http://schemas.openxmlformats.org/officeDocument/2006/relationships/image" Target="../media/image6.png"/><Relationship Id="rId17" Type="http://schemas.microsoft.com/office/2007/relationships/hdphoto" Target="../media/hdphoto8.wdp"/><Relationship Id="rId25" Type="http://schemas.microsoft.com/office/2007/relationships/hdphoto" Target="../media/hdphoto12.wdp"/><Relationship Id="rId33" Type="http://schemas.microsoft.com/office/2007/relationships/hdphoto" Target="../media/hdphoto16.wdp"/><Relationship Id="rId38" Type="http://schemas.openxmlformats.org/officeDocument/2006/relationships/image" Target="../media/image19.png"/><Relationship Id="rId46" Type="http://schemas.openxmlformats.org/officeDocument/2006/relationships/image" Target="../media/image23.png"/><Relationship Id="rId59" Type="http://schemas.microsoft.com/office/2007/relationships/hdphoto" Target="../media/hdphoto29.wdp"/><Relationship Id="rId67" Type="http://schemas.microsoft.com/office/2007/relationships/hdphoto" Target="../media/hdphoto33.wdp"/><Relationship Id="rId20" Type="http://schemas.openxmlformats.org/officeDocument/2006/relationships/image" Target="../media/image10.png"/><Relationship Id="rId41" Type="http://schemas.microsoft.com/office/2007/relationships/hdphoto" Target="../media/hdphoto20.wdp"/><Relationship Id="rId54" Type="http://schemas.openxmlformats.org/officeDocument/2006/relationships/image" Target="../media/image27.png"/><Relationship Id="rId62" Type="http://schemas.openxmlformats.org/officeDocument/2006/relationships/image" Target="../media/image31.png"/><Relationship Id="rId70" Type="http://schemas.openxmlformats.org/officeDocument/2006/relationships/image" Target="../media/image3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13" Type="http://schemas.microsoft.com/office/2007/relationships/hdphoto" Target="../media/hdphoto72.wdp"/><Relationship Id="rId18" Type="http://schemas.openxmlformats.org/officeDocument/2006/relationships/image" Target="../media/image100.png"/><Relationship Id="rId3" Type="http://schemas.microsoft.com/office/2007/relationships/hdphoto" Target="../media/hdphoto57.wdp"/><Relationship Id="rId21" Type="http://schemas.microsoft.com/office/2007/relationships/hdphoto" Target="../media/hdphoto76.wdp"/><Relationship Id="rId7" Type="http://schemas.microsoft.com/office/2007/relationships/hdphoto" Target="../media/hdphoto69.wdp"/><Relationship Id="rId12" Type="http://schemas.openxmlformats.org/officeDocument/2006/relationships/image" Target="../media/image97.png"/><Relationship Id="rId17" Type="http://schemas.microsoft.com/office/2007/relationships/hdphoto" Target="../media/hdphoto74.wdp"/><Relationship Id="rId2" Type="http://schemas.openxmlformats.org/officeDocument/2006/relationships/image" Target="../media/image82.png"/><Relationship Id="rId16" Type="http://schemas.openxmlformats.org/officeDocument/2006/relationships/image" Target="../media/image99.png"/><Relationship Id="rId20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png"/><Relationship Id="rId11" Type="http://schemas.microsoft.com/office/2007/relationships/hdphoto" Target="../media/hdphoto71.wdp"/><Relationship Id="rId5" Type="http://schemas.microsoft.com/office/2007/relationships/hdphoto" Target="../media/hdphoto60.wdp"/><Relationship Id="rId15" Type="http://schemas.microsoft.com/office/2007/relationships/hdphoto" Target="../media/hdphoto73.wdp"/><Relationship Id="rId23" Type="http://schemas.microsoft.com/office/2007/relationships/hdphoto" Target="../media/hdphoto77.wdp"/><Relationship Id="rId10" Type="http://schemas.openxmlformats.org/officeDocument/2006/relationships/image" Target="../media/image96.png"/><Relationship Id="rId19" Type="http://schemas.microsoft.com/office/2007/relationships/hdphoto" Target="../media/hdphoto75.wdp"/><Relationship Id="rId4" Type="http://schemas.openxmlformats.org/officeDocument/2006/relationships/image" Target="../media/image85.png"/><Relationship Id="rId9" Type="http://schemas.microsoft.com/office/2007/relationships/hdphoto" Target="../media/hdphoto70.wdp"/><Relationship Id="rId14" Type="http://schemas.openxmlformats.org/officeDocument/2006/relationships/image" Target="../media/image98.png"/><Relationship Id="rId22" Type="http://schemas.openxmlformats.org/officeDocument/2006/relationships/image" Target="../media/image10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13" Type="http://schemas.microsoft.com/office/2007/relationships/hdphoto" Target="../media/hdphoto83.wdp"/><Relationship Id="rId3" Type="http://schemas.microsoft.com/office/2007/relationships/hdphoto" Target="../media/hdphoto78.wdp"/><Relationship Id="rId7" Type="http://schemas.microsoft.com/office/2007/relationships/hdphoto" Target="../media/hdphoto80.wdp"/><Relationship Id="rId12" Type="http://schemas.openxmlformats.org/officeDocument/2006/relationships/image" Target="../media/image108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png"/><Relationship Id="rId11" Type="http://schemas.microsoft.com/office/2007/relationships/hdphoto" Target="../media/hdphoto82.wdp"/><Relationship Id="rId5" Type="http://schemas.microsoft.com/office/2007/relationships/hdphoto" Target="../media/hdphoto79.wdp"/><Relationship Id="rId15" Type="http://schemas.microsoft.com/office/2007/relationships/hdphoto" Target="../media/hdphoto84.wdp"/><Relationship Id="rId10" Type="http://schemas.openxmlformats.org/officeDocument/2006/relationships/image" Target="../media/image107.png"/><Relationship Id="rId4" Type="http://schemas.openxmlformats.org/officeDocument/2006/relationships/image" Target="../media/image104.png"/><Relationship Id="rId9" Type="http://schemas.microsoft.com/office/2007/relationships/hdphoto" Target="../media/hdphoto81.wdp"/><Relationship Id="rId14" Type="http://schemas.openxmlformats.org/officeDocument/2006/relationships/image" Target="../media/image10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emf"/><Relationship Id="rId2" Type="http://schemas.openxmlformats.org/officeDocument/2006/relationships/image" Target="../media/image110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microsoft.com/office/2007/relationships/hdphoto" Target="../media/hdphoto41.wdp"/><Relationship Id="rId18" Type="http://schemas.openxmlformats.org/officeDocument/2006/relationships/image" Target="../media/image47.png"/><Relationship Id="rId26" Type="http://schemas.openxmlformats.org/officeDocument/2006/relationships/image" Target="../media/image52.png"/><Relationship Id="rId39" Type="http://schemas.microsoft.com/office/2007/relationships/hdphoto" Target="../media/hdphoto51.wdp"/><Relationship Id="rId3" Type="http://schemas.microsoft.com/office/2007/relationships/hdphoto" Target="../media/hdphoto36.wdp"/><Relationship Id="rId21" Type="http://schemas.openxmlformats.org/officeDocument/2006/relationships/image" Target="../media/image49.emf"/><Relationship Id="rId34" Type="http://schemas.microsoft.com/office/2007/relationships/hdphoto" Target="../media/hdphoto49.wdp"/><Relationship Id="rId7" Type="http://schemas.microsoft.com/office/2007/relationships/hdphoto" Target="../media/hdphoto38.wdp"/><Relationship Id="rId12" Type="http://schemas.openxmlformats.org/officeDocument/2006/relationships/image" Target="../media/image44.png"/><Relationship Id="rId17" Type="http://schemas.microsoft.com/office/2007/relationships/hdphoto" Target="../media/hdphoto43.wdp"/><Relationship Id="rId25" Type="http://schemas.microsoft.com/office/2007/relationships/hdphoto" Target="../media/hdphoto46.wdp"/><Relationship Id="rId33" Type="http://schemas.openxmlformats.org/officeDocument/2006/relationships/image" Target="../media/image57.png"/><Relationship Id="rId38" Type="http://schemas.openxmlformats.org/officeDocument/2006/relationships/image" Target="../media/image60.png"/><Relationship Id="rId2" Type="http://schemas.openxmlformats.org/officeDocument/2006/relationships/image" Target="../media/image39.png"/><Relationship Id="rId16" Type="http://schemas.openxmlformats.org/officeDocument/2006/relationships/image" Target="../media/image46.png"/><Relationship Id="rId20" Type="http://schemas.openxmlformats.org/officeDocument/2006/relationships/image" Target="../media/image48.emf"/><Relationship Id="rId29" Type="http://schemas.microsoft.com/office/2007/relationships/hdphoto" Target="../media/hdphoto48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microsoft.com/office/2007/relationships/hdphoto" Target="../media/hdphoto40.wdp"/><Relationship Id="rId24" Type="http://schemas.openxmlformats.org/officeDocument/2006/relationships/image" Target="../media/image51.png"/><Relationship Id="rId32" Type="http://schemas.openxmlformats.org/officeDocument/2006/relationships/image" Target="../media/image56.emf"/><Relationship Id="rId37" Type="http://schemas.openxmlformats.org/officeDocument/2006/relationships/image" Target="../media/image59.emf"/><Relationship Id="rId5" Type="http://schemas.microsoft.com/office/2007/relationships/hdphoto" Target="../media/hdphoto37.wdp"/><Relationship Id="rId15" Type="http://schemas.microsoft.com/office/2007/relationships/hdphoto" Target="../media/hdphoto42.wdp"/><Relationship Id="rId23" Type="http://schemas.microsoft.com/office/2007/relationships/hdphoto" Target="../media/hdphoto45.wdp"/><Relationship Id="rId28" Type="http://schemas.openxmlformats.org/officeDocument/2006/relationships/image" Target="../media/image53.png"/><Relationship Id="rId36" Type="http://schemas.microsoft.com/office/2007/relationships/hdphoto" Target="../media/hdphoto50.wdp"/><Relationship Id="rId10" Type="http://schemas.openxmlformats.org/officeDocument/2006/relationships/image" Target="../media/image43.png"/><Relationship Id="rId19" Type="http://schemas.microsoft.com/office/2007/relationships/hdphoto" Target="../media/hdphoto44.wdp"/><Relationship Id="rId31" Type="http://schemas.openxmlformats.org/officeDocument/2006/relationships/image" Target="../media/image55.png"/><Relationship Id="rId4" Type="http://schemas.openxmlformats.org/officeDocument/2006/relationships/image" Target="../media/image40.png"/><Relationship Id="rId9" Type="http://schemas.microsoft.com/office/2007/relationships/hdphoto" Target="../media/hdphoto39.wdp"/><Relationship Id="rId14" Type="http://schemas.openxmlformats.org/officeDocument/2006/relationships/image" Target="../media/image45.png"/><Relationship Id="rId22" Type="http://schemas.openxmlformats.org/officeDocument/2006/relationships/image" Target="../media/image50.png"/><Relationship Id="rId27" Type="http://schemas.microsoft.com/office/2007/relationships/hdphoto" Target="../media/hdphoto47.wdp"/><Relationship Id="rId30" Type="http://schemas.openxmlformats.org/officeDocument/2006/relationships/image" Target="../media/image54.png"/><Relationship Id="rId35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emf"/><Relationship Id="rId5" Type="http://schemas.openxmlformats.org/officeDocument/2006/relationships/image" Target="../media/image66.emf"/><Relationship Id="rId4" Type="http://schemas.openxmlformats.org/officeDocument/2006/relationships/image" Target="../media/image65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emf"/><Relationship Id="rId3" Type="http://schemas.openxmlformats.org/officeDocument/2006/relationships/image" Target="../media/image69.emf"/><Relationship Id="rId7" Type="http://schemas.openxmlformats.org/officeDocument/2006/relationships/image" Target="../media/image72.emf"/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emf"/><Relationship Id="rId11" Type="http://schemas.openxmlformats.org/officeDocument/2006/relationships/image" Target="../media/image76.emf"/><Relationship Id="rId5" Type="http://schemas.openxmlformats.org/officeDocument/2006/relationships/image" Target="../media/image70.emf"/><Relationship Id="rId10" Type="http://schemas.openxmlformats.org/officeDocument/2006/relationships/image" Target="../media/image75.emf"/><Relationship Id="rId4" Type="http://schemas.openxmlformats.org/officeDocument/2006/relationships/image" Target="../media/image63.emf"/><Relationship Id="rId9" Type="http://schemas.openxmlformats.org/officeDocument/2006/relationships/image" Target="../media/image74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microsoft.com/office/2007/relationships/hdphoto" Target="../media/hdphoto57.wdp"/><Relationship Id="rId18" Type="http://schemas.openxmlformats.org/officeDocument/2006/relationships/image" Target="../media/image85.png"/><Relationship Id="rId26" Type="http://schemas.openxmlformats.org/officeDocument/2006/relationships/image" Target="../media/image89.png"/><Relationship Id="rId3" Type="http://schemas.microsoft.com/office/2007/relationships/hdphoto" Target="../media/hdphoto52.wdp"/><Relationship Id="rId21" Type="http://schemas.microsoft.com/office/2007/relationships/hdphoto" Target="../media/hdphoto61.wdp"/><Relationship Id="rId34" Type="http://schemas.openxmlformats.org/officeDocument/2006/relationships/image" Target="../media/image93.png"/><Relationship Id="rId7" Type="http://schemas.microsoft.com/office/2007/relationships/hdphoto" Target="../media/hdphoto54.wdp"/><Relationship Id="rId12" Type="http://schemas.openxmlformats.org/officeDocument/2006/relationships/image" Target="../media/image82.png"/><Relationship Id="rId17" Type="http://schemas.microsoft.com/office/2007/relationships/hdphoto" Target="../media/hdphoto59.wdp"/><Relationship Id="rId25" Type="http://schemas.microsoft.com/office/2007/relationships/hdphoto" Target="../media/hdphoto63.wdp"/><Relationship Id="rId33" Type="http://schemas.microsoft.com/office/2007/relationships/hdphoto" Target="../media/hdphoto67.wdp"/><Relationship Id="rId2" Type="http://schemas.openxmlformats.org/officeDocument/2006/relationships/image" Target="../media/image77.png"/><Relationship Id="rId16" Type="http://schemas.openxmlformats.org/officeDocument/2006/relationships/image" Target="../media/image84.png"/><Relationship Id="rId20" Type="http://schemas.openxmlformats.org/officeDocument/2006/relationships/image" Target="../media/image86.png"/><Relationship Id="rId29" Type="http://schemas.microsoft.com/office/2007/relationships/hdphoto" Target="../media/hdphoto65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11" Type="http://schemas.microsoft.com/office/2007/relationships/hdphoto" Target="../media/hdphoto56.wdp"/><Relationship Id="rId24" Type="http://schemas.openxmlformats.org/officeDocument/2006/relationships/image" Target="../media/image88.png"/><Relationship Id="rId32" Type="http://schemas.openxmlformats.org/officeDocument/2006/relationships/image" Target="../media/image92.png"/><Relationship Id="rId5" Type="http://schemas.microsoft.com/office/2007/relationships/hdphoto" Target="../media/hdphoto53.wdp"/><Relationship Id="rId15" Type="http://schemas.microsoft.com/office/2007/relationships/hdphoto" Target="../media/hdphoto58.wdp"/><Relationship Id="rId23" Type="http://schemas.microsoft.com/office/2007/relationships/hdphoto" Target="../media/hdphoto62.wdp"/><Relationship Id="rId28" Type="http://schemas.openxmlformats.org/officeDocument/2006/relationships/image" Target="../media/image90.png"/><Relationship Id="rId10" Type="http://schemas.openxmlformats.org/officeDocument/2006/relationships/image" Target="../media/image81.png"/><Relationship Id="rId19" Type="http://schemas.microsoft.com/office/2007/relationships/hdphoto" Target="../media/hdphoto60.wdp"/><Relationship Id="rId31" Type="http://schemas.microsoft.com/office/2007/relationships/hdphoto" Target="../media/hdphoto66.wdp"/><Relationship Id="rId4" Type="http://schemas.openxmlformats.org/officeDocument/2006/relationships/image" Target="../media/image78.png"/><Relationship Id="rId9" Type="http://schemas.microsoft.com/office/2007/relationships/hdphoto" Target="../media/hdphoto55.wdp"/><Relationship Id="rId14" Type="http://schemas.openxmlformats.org/officeDocument/2006/relationships/image" Target="../media/image83.png"/><Relationship Id="rId22" Type="http://schemas.openxmlformats.org/officeDocument/2006/relationships/image" Target="../media/image87.png"/><Relationship Id="rId27" Type="http://schemas.microsoft.com/office/2007/relationships/hdphoto" Target="../media/hdphoto64.wdp"/><Relationship Id="rId30" Type="http://schemas.openxmlformats.org/officeDocument/2006/relationships/image" Target="../media/image91.png"/><Relationship Id="rId35" Type="http://schemas.microsoft.com/office/2007/relationships/hdphoto" Target="../media/hdphoto6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4836" y="384710"/>
            <a:ext cx="88118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Alcohol</a:t>
            </a:r>
            <a:r>
              <a:rPr lang="en-US" sz="1400" i="1" dirty="0" smtClean="0"/>
              <a:t>            </a:t>
            </a:r>
            <a:r>
              <a:rPr lang="en-US" sz="1400" dirty="0" smtClean="0"/>
              <a:t>Aldehyde          Ketone</a:t>
            </a:r>
            <a:r>
              <a:rPr lang="en-US" sz="1400" dirty="0"/>
              <a:t> </a:t>
            </a:r>
            <a:r>
              <a:rPr lang="en-US" sz="1400" dirty="0" smtClean="0"/>
              <a:t>            Acid                 Ester               Amide    Sugar-Related          Ether                  Other</a:t>
            </a:r>
            <a:endParaRPr lang="en-US" sz="14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67377" y="725467"/>
            <a:ext cx="975039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000"/>
                    </a14:imgEffect>
                    <a14:imgEffect>
                      <a14:brightnessContrast bright="22000" contrast="12000"/>
                    </a14:imgEffect>
                  </a14:imgLayer>
                </a14:imgProps>
              </a:ext>
            </a:extLst>
          </a:blip>
          <a:srcRect l="33629" t="20923" r="17662" b="25170"/>
          <a:stretch/>
        </p:blipFill>
        <p:spPr>
          <a:xfrm>
            <a:off x="479764" y="848553"/>
            <a:ext cx="548640" cy="34153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40357" t="15826" r="17579" b="31405"/>
          <a:stretch/>
        </p:blipFill>
        <p:spPr>
          <a:xfrm>
            <a:off x="394836" y="1550762"/>
            <a:ext cx="725579" cy="51201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6459" t="10516" r="19270" b="28558"/>
          <a:stretch/>
        </p:blipFill>
        <p:spPr>
          <a:xfrm>
            <a:off x="361916" y="2380429"/>
            <a:ext cx="746593" cy="57795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0596" t="19777" r="14881" b="25339"/>
          <a:stretch/>
        </p:blipFill>
        <p:spPr>
          <a:xfrm>
            <a:off x="296708" y="3289427"/>
            <a:ext cx="849898" cy="48123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1548" t="28524" r="14008" b="31970"/>
          <a:stretch/>
        </p:blipFill>
        <p:spPr>
          <a:xfrm>
            <a:off x="270517" y="4166356"/>
            <a:ext cx="920620" cy="37576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00461" y="1166332"/>
            <a:ext cx="7072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66FF"/>
                </a:solidFill>
              </a:rPr>
              <a:t>Methanol</a:t>
            </a:r>
          </a:p>
          <a:p>
            <a:pPr algn="ctr"/>
            <a:r>
              <a:rPr lang="en-US" sz="1000" b="1" dirty="0" smtClean="0">
                <a:solidFill>
                  <a:srgbClr val="0066FF"/>
                </a:solidFill>
              </a:rPr>
              <a:t>CH</a:t>
            </a:r>
            <a:r>
              <a:rPr lang="en-US" sz="1000" b="1" baseline="-25000" dirty="0" smtClean="0">
                <a:solidFill>
                  <a:srgbClr val="0066FF"/>
                </a:solidFill>
              </a:rPr>
              <a:t>3</a:t>
            </a:r>
            <a:r>
              <a:rPr lang="en-US" sz="1000" b="1" dirty="0" smtClean="0">
                <a:solidFill>
                  <a:srgbClr val="0066FF"/>
                </a:solidFill>
              </a:rPr>
              <a:t>OH</a:t>
            </a:r>
            <a:endParaRPr lang="en-US" sz="1000" b="1" dirty="0">
              <a:solidFill>
                <a:srgbClr val="0066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0055" y="2011974"/>
            <a:ext cx="7328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66FF"/>
                </a:solidFill>
              </a:rPr>
              <a:t>Ethanol</a:t>
            </a:r>
          </a:p>
          <a:p>
            <a:pPr algn="ctr"/>
            <a:r>
              <a:rPr lang="en-US" sz="1000" b="1" dirty="0" smtClean="0">
                <a:solidFill>
                  <a:srgbClr val="0066FF"/>
                </a:solidFill>
              </a:rPr>
              <a:t>CH</a:t>
            </a:r>
            <a:r>
              <a:rPr lang="en-US" sz="1000" b="1" baseline="-25000" dirty="0" smtClean="0">
                <a:solidFill>
                  <a:srgbClr val="0066FF"/>
                </a:solidFill>
              </a:rPr>
              <a:t>3</a:t>
            </a:r>
            <a:r>
              <a:rPr lang="en-US" sz="1000" b="1" dirty="0" smtClean="0">
                <a:solidFill>
                  <a:srgbClr val="0066FF"/>
                </a:solidFill>
              </a:rPr>
              <a:t>CH</a:t>
            </a:r>
            <a:r>
              <a:rPr lang="en-US" sz="1000" b="1" baseline="-25000" dirty="0" smtClean="0">
                <a:solidFill>
                  <a:srgbClr val="0066FF"/>
                </a:solidFill>
              </a:rPr>
              <a:t>2</a:t>
            </a:r>
            <a:r>
              <a:rPr lang="en-US" sz="1000" b="1" dirty="0" smtClean="0">
                <a:solidFill>
                  <a:srgbClr val="0066FF"/>
                </a:solidFill>
              </a:rPr>
              <a:t>OH</a:t>
            </a:r>
            <a:endParaRPr lang="en-US" sz="1000" b="1" dirty="0">
              <a:solidFill>
                <a:srgbClr val="0066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1926" y="2891589"/>
            <a:ext cx="869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Vinyl alcohol</a:t>
            </a:r>
          </a:p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H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2</a:t>
            </a:r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CCHOH</a:t>
            </a:r>
            <a:endParaRPr lang="en-US" sz="1000" dirty="0">
              <a:solidFill>
                <a:srgbClr val="0066FF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868" y="3721202"/>
            <a:ext cx="9877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66FF"/>
                </a:solidFill>
              </a:rPr>
              <a:t>Ethylene glycol</a:t>
            </a:r>
          </a:p>
          <a:p>
            <a:pPr algn="ctr"/>
            <a:r>
              <a:rPr lang="en-US" sz="1000" b="1" dirty="0" smtClean="0">
                <a:solidFill>
                  <a:srgbClr val="0066FF"/>
                </a:solidFill>
              </a:rPr>
              <a:t>HOCH</a:t>
            </a:r>
            <a:r>
              <a:rPr lang="en-US" sz="1000" b="1" baseline="-25000" dirty="0" smtClean="0">
                <a:solidFill>
                  <a:srgbClr val="0066FF"/>
                </a:solidFill>
              </a:rPr>
              <a:t>2</a:t>
            </a:r>
            <a:r>
              <a:rPr lang="en-US" sz="1000" b="1" dirty="0" smtClean="0">
                <a:solidFill>
                  <a:srgbClr val="0066FF"/>
                </a:solidFill>
              </a:rPr>
              <a:t>CH</a:t>
            </a:r>
            <a:r>
              <a:rPr lang="en-US" sz="1000" b="1" baseline="-25000" dirty="0" smtClean="0">
                <a:solidFill>
                  <a:srgbClr val="0066FF"/>
                </a:solidFill>
              </a:rPr>
              <a:t>2</a:t>
            </a:r>
            <a:r>
              <a:rPr lang="en-US" sz="1000" b="1" dirty="0" smtClean="0">
                <a:solidFill>
                  <a:srgbClr val="0066FF"/>
                </a:solidFill>
              </a:rPr>
              <a:t>OH</a:t>
            </a:r>
            <a:endParaRPr lang="en-US" sz="1000" b="1" dirty="0">
              <a:solidFill>
                <a:srgbClr val="0066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7236" y="4508217"/>
            <a:ext cx="11785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 smtClean="0">
                <a:solidFill>
                  <a:srgbClr val="0066FF"/>
                </a:solidFill>
                <a:latin typeface="+mj-lt"/>
              </a:rPr>
              <a:t>Methoxymethanol</a:t>
            </a:r>
            <a:endParaRPr lang="en-US" sz="1000" dirty="0" smtClean="0">
              <a:solidFill>
                <a:srgbClr val="0066FF"/>
              </a:solidFill>
              <a:latin typeface="+mj-lt"/>
            </a:endParaRPr>
          </a:p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CH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3</a:t>
            </a:r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OCH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2</a:t>
            </a:r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OH</a:t>
            </a:r>
            <a:endParaRPr lang="en-US" sz="1000" dirty="0">
              <a:solidFill>
                <a:srgbClr val="0066FF"/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67051" y="1166332"/>
            <a:ext cx="9525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66FF"/>
                </a:solidFill>
              </a:rPr>
              <a:t>Formaldehyde</a:t>
            </a:r>
          </a:p>
          <a:p>
            <a:pPr algn="ctr"/>
            <a:r>
              <a:rPr lang="en-US" sz="1000" b="1" dirty="0" smtClean="0">
                <a:solidFill>
                  <a:srgbClr val="0066FF"/>
                </a:solidFill>
              </a:rPr>
              <a:t>H</a:t>
            </a:r>
            <a:r>
              <a:rPr lang="en-US" sz="1000" b="1" baseline="-25000" dirty="0" smtClean="0">
                <a:solidFill>
                  <a:srgbClr val="0066FF"/>
                </a:solidFill>
              </a:rPr>
              <a:t>2</a:t>
            </a:r>
            <a:r>
              <a:rPr lang="en-US" sz="1000" b="1" dirty="0" smtClean="0">
                <a:solidFill>
                  <a:srgbClr val="0066FF"/>
                </a:solidFill>
              </a:rPr>
              <a:t>CO</a:t>
            </a:r>
            <a:endParaRPr lang="en-US" sz="1000" b="1" dirty="0">
              <a:solidFill>
                <a:srgbClr val="0066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78705" y="2011974"/>
            <a:ext cx="9140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66FF"/>
                </a:solidFill>
              </a:rPr>
              <a:t>Acetaldehyde</a:t>
            </a:r>
          </a:p>
          <a:p>
            <a:pPr algn="ctr"/>
            <a:r>
              <a:rPr lang="en-US" sz="1000" b="1" dirty="0" smtClean="0">
                <a:solidFill>
                  <a:srgbClr val="0066FF"/>
                </a:solidFill>
              </a:rPr>
              <a:t>HCOCH</a:t>
            </a:r>
            <a:r>
              <a:rPr lang="en-US" sz="1000" b="1" baseline="-25000" dirty="0" smtClean="0">
                <a:solidFill>
                  <a:srgbClr val="0066FF"/>
                </a:solidFill>
              </a:rPr>
              <a:t>3</a:t>
            </a:r>
            <a:endParaRPr lang="en-US" sz="1000" b="1" dirty="0">
              <a:solidFill>
                <a:srgbClr val="0066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35610" y="2891589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err="1" smtClean="0">
                <a:solidFill>
                  <a:srgbClr val="0066FF"/>
                </a:solidFill>
              </a:rPr>
              <a:t>Propanal</a:t>
            </a:r>
            <a:endParaRPr lang="en-US" sz="1000" b="1" dirty="0" smtClean="0">
              <a:solidFill>
                <a:srgbClr val="0066FF"/>
              </a:solidFill>
            </a:endParaRPr>
          </a:p>
          <a:p>
            <a:pPr algn="ctr"/>
            <a:r>
              <a:rPr lang="en-US" sz="1000" b="1" dirty="0" smtClean="0">
                <a:solidFill>
                  <a:srgbClr val="0066FF"/>
                </a:solidFill>
              </a:rPr>
              <a:t>HCOCH</a:t>
            </a:r>
            <a:r>
              <a:rPr lang="en-US" sz="1000" b="1" baseline="-25000" dirty="0" smtClean="0">
                <a:solidFill>
                  <a:srgbClr val="0066FF"/>
                </a:solidFill>
              </a:rPr>
              <a:t>3</a:t>
            </a:r>
            <a:r>
              <a:rPr lang="en-US" sz="1000" b="1" dirty="0" smtClean="0">
                <a:solidFill>
                  <a:srgbClr val="0066FF"/>
                </a:solidFill>
              </a:rPr>
              <a:t>CH</a:t>
            </a:r>
            <a:r>
              <a:rPr lang="en-US" sz="1000" b="1" baseline="-25000" dirty="0" smtClean="0">
                <a:solidFill>
                  <a:srgbClr val="0066FF"/>
                </a:solidFill>
              </a:rPr>
              <a:t>2</a:t>
            </a:r>
            <a:endParaRPr lang="en-US" sz="1000" b="1" dirty="0">
              <a:solidFill>
                <a:srgbClr val="0066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09348" y="3727928"/>
            <a:ext cx="6527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 smtClean="0">
                <a:solidFill>
                  <a:srgbClr val="0066FF"/>
                </a:solidFill>
                <a:latin typeface="+mj-lt"/>
              </a:rPr>
              <a:t>Propenal</a:t>
            </a:r>
            <a:endParaRPr lang="en-US" sz="1000" dirty="0" smtClean="0">
              <a:solidFill>
                <a:srgbClr val="0066FF"/>
              </a:solidFill>
              <a:latin typeface="+mj-lt"/>
            </a:endParaRPr>
          </a:p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HCOC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2</a:t>
            </a:r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H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3</a:t>
            </a:r>
            <a:endParaRPr lang="en-US" sz="1000" dirty="0">
              <a:solidFill>
                <a:srgbClr val="0066FF"/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13357" y="4508217"/>
            <a:ext cx="6447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 smtClean="0">
                <a:solidFill>
                  <a:srgbClr val="0066FF"/>
                </a:solidFill>
                <a:latin typeface="+mj-lt"/>
              </a:rPr>
              <a:t>Propynal</a:t>
            </a:r>
            <a:endParaRPr lang="en-US" sz="1000" dirty="0" smtClean="0">
              <a:solidFill>
                <a:srgbClr val="0066FF"/>
              </a:solidFill>
              <a:latin typeface="+mj-lt"/>
            </a:endParaRPr>
          </a:p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HCOCCH</a:t>
            </a:r>
            <a:endParaRPr lang="en-US" sz="1000" dirty="0">
              <a:solidFill>
                <a:srgbClr val="0066FF"/>
              </a:solidFill>
              <a:latin typeface="+mj-lt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5833" t="12721" r="28691" b="23363"/>
          <a:stretch/>
        </p:blipFill>
        <p:spPr>
          <a:xfrm>
            <a:off x="1656758" y="807821"/>
            <a:ext cx="373090" cy="37809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9008" t="24996" r="30357" b="33381"/>
          <a:stretch/>
        </p:blipFill>
        <p:spPr>
          <a:xfrm>
            <a:off x="1576664" y="1624650"/>
            <a:ext cx="533277" cy="40755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3691" t="24574" r="24960" b="22234"/>
          <a:stretch/>
        </p:blipFill>
        <p:spPr>
          <a:xfrm>
            <a:off x="1433483" y="2438481"/>
            <a:ext cx="795924" cy="46377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3849" t="12298" r="15754" b="16026"/>
          <a:stretch/>
        </p:blipFill>
        <p:spPr>
          <a:xfrm>
            <a:off x="1435106" y="3248950"/>
            <a:ext cx="813349" cy="54294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5675" t="17943" r="10198" b="20399"/>
          <a:stretch/>
        </p:blipFill>
        <p:spPr>
          <a:xfrm>
            <a:off x="1422979" y="4095667"/>
            <a:ext cx="825476" cy="446452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2348626" y="2011974"/>
            <a:ext cx="10534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 smtClean="0">
                <a:solidFill>
                  <a:srgbClr val="0066FF"/>
                </a:solidFill>
                <a:latin typeface="+mj-lt"/>
              </a:rPr>
              <a:t>Cyclopropenone</a:t>
            </a:r>
            <a:endParaRPr lang="en-US" sz="1000" dirty="0" smtClean="0">
              <a:solidFill>
                <a:srgbClr val="0066FF"/>
              </a:solidFill>
              <a:latin typeface="+mj-lt"/>
            </a:endParaRPr>
          </a:p>
          <a:p>
            <a:pPr algn="ctr"/>
            <a:r>
              <a:rPr lang="en-US" sz="1000" i="1" dirty="0" smtClean="0">
                <a:solidFill>
                  <a:srgbClr val="0066FF"/>
                </a:solidFill>
                <a:latin typeface="+mj-lt"/>
              </a:rPr>
              <a:t>c</a:t>
            </a:r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-C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3</a:t>
            </a:r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H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2</a:t>
            </a:r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O</a:t>
            </a:r>
            <a:endParaRPr lang="en-US" sz="1000" dirty="0">
              <a:solidFill>
                <a:srgbClr val="0066FF"/>
              </a:solidFill>
              <a:latin typeface="+mj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395122" y="1166332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66FF"/>
                </a:solidFill>
              </a:rPr>
              <a:t>Formic Acid</a:t>
            </a:r>
          </a:p>
          <a:p>
            <a:pPr algn="ctr"/>
            <a:r>
              <a:rPr lang="en-US" sz="1000" b="1" dirty="0" smtClean="0">
                <a:solidFill>
                  <a:srgbClr val="0066FF"/>
                </a:solidFill>
              </a:rPr>
              <a:t>HCOOH</a:t>
            </a:r>
            <a:endParaRPr lang="en-US" sz="1000" b="1" dirty="0">
              <a:solidFill>
                <a:srgbClr val="0066FF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399565" y="2011974"/>
            <a:ext cx="7761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66FF"/>
                </a:solidFill>
              </a:rPr>
              <a:t>Acetic Acid</a:t>
            </a:r>
          </a:p>
          <a:p>
            <a:pPr algn="ctr"/>
            <a:r>
              <a:rPr lang="en-US" sz="1000" b="1" dirty="0" smtClean="0">
                <a:solidFill>
                  <a:srgbClr val="0066FF"/>
                </a:solidFill>
              </a:rPr>
              <a:t>CH</a:t>
            </a:r>
            <a:r>
              <a:rPr lang="en-US" sz="1000" b="1" baseline="-25000" dirty="0" smtClean="0">
                <a:solidFill>
                  <a:srgbClr val="0066FF"/>
                </a:solidFill>
              </a:rPr>
              <a:t>3</a:t>
            </a:r>
            <a:r>
              <a:rPr lang="en-US" sz="1000" b="1" dirty="0" smtClean="0">
                <a:solidFill>
                  <a:srgbClr val="0066FF"/>
                </a:solidFill>
              </a:rPr>
              <a:t>COOH</a:t>
            </a:r>
            <a:endParaRPr lang="en-US" sz="1000" b="1" dirty="0">
              <a:solidFill>
                <a:srgbClr val="0066FF"/>
              </a:solidFill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4000"/>
                    </a14:imgEffect>
                    <a14:imgEffect>
                      <a14:brightnessContrast bright="22000" contrast="1000"/>
                    </a14:imgEffect>
                  </a14:imgLayer>
                </a14:imgProps>
              </a:ext>
            </a:extLst>
          </a:blip>
          <a:srcRect l="36707" t="17659" r="22103" b="27162"/>
          <a:stretch/>
        </p:blipFill>
        <p:spPr>
          <a:xfrm>
            <a:off x="2548685" y="771472"/>
            <a:ext cx="613142" cy="46201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9087" t="12863" r="23929" b="22517"/>
          <a:stretch/>
        </p:blipFill>
        <p:spPr>
          <a:xfrm>
            <a:off x="2577856" y="1527283"/>
            <a:ext cx="577818" cy="567899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6309" t="18788" r="16310" b="24209"/>
          <a:stretch/>
        </p:blipFill>
        <p:spPr>
          <a:xfrm>
            <a:off x="3469866" y="795407"/>
            <a:ext cx="580147" cy="39259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4167" t="20341" r="22103" b="21246"/>
          <a:stretch/>
        </p:blipFill>
        <p:spPr>
          <a:xfrm>
            <a:off x="3447446" y="1566442"/>
            <a:ext cx="672034" cy="504941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4259525" y="1164732"/>
            <a:ext cx="10262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Methyl </a:t>
            </a:r>
            <a:r>
              <a:rPr lang="en-US" sz="1000" dirty="0" err="1" smtClean="0">
                <a:solidFill>
                  <a:srgbClr val="0066FF"/>
                </a:solidFill>
                <a:latin typeface="+mj-lt"/>
              </a:rPr>
              <a:t>formate</a:t>
            </a:r>
            <a:endParaRPr lang="en-US" sz="1000" dirty="0" smtClean="0">
              <a:solidFill>
                <a:srgbClr val="0066FF"/>
              </a:solidFill>
              <a:latin typeface="+mj-lt"/>
            </a:endParaRPr>
          </a:p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HCOOCH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3</a:t>
            </a:r>
            <a:endParaRPr lang="en-US" sz="1000" dirty="0">
              <a:solidFill>
                <a:srgbClr val="0066FF"/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330497" y="2010374"/>
            <a:ext cx="8883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Ethyl </a:t>
            </a:r>
            <a:r>
              <a:rPr lang="en-US" sz="1000" dirty="0" err="1" smtClean="0">
                <a:solidFill>
                  <a:srgbClr val="0066FF"/>
                </a:solidFill>
                <a:latin typeface="+mj-lt"/>
              </a:rPr>
              <a:t>formate</a:t>
            </a:r>
            <a:endParaRPr lang="en-US" sz="1000" dirty="0" smtClean="0">
              <a:solidFill>
                <a:srgbClr val="0066FF"/>
              </a:solidFill>
              <a:latin typeface="+mj-lt"/>
            </a:endParaRPr>
          </a:p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HCOOCH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2</a:t>
            </a:r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CH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3</a:t>
            </a:r>
            <a:endParaRPr lang="en-US" sz="1000" dirty="0">
              <a:solidFill>
                <a:srgbClr val="0066FF"/>
              </a:solidFill>
              <a:latin typeface="+mj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268774" y="2889989"/>
            <a:ext cx="9925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66FF"/>
                </a:solidFill>
              </a:rPr>
              <a:t>Methyl acetate</a:t>
            </a:r>
          </a:p>
          <a:p>
            <a:pPr algn="ctr"/>
            <a:r>
              <a:rPr lang="en-US" sz="1000" b="1" dirty="0" smtClean="0">
                <a:solidFill>
                  <a:srgbClr val="0066FF"/>
                </a:solidFill>
              </a:rPr>
              <a:t>CH</a:t>
            </a:r>
            <a:r>
              <a:rPr lang="en-US" sz="1000" b="1" baseline="-25000" dirty="0" smtClean="0">
                <a:solidFill>
                  <a:srgbClr val="0066FF"/>
                </a:solidFill>
              </a:rPr>
              <a:t>3</a:t>
            </a:r>
            <a:r>
              <a:rPr lang="en-US" sz="1000" b="1" dirty="0" smtClean="0">
                <a:solidFill>
                  <a:srgbClr val="0066FF"/>
                </a:solidFill>
              </a:rPr>
              <a:t>COOCH</a:t>
            </a:r>
            <a:r>
              <a:rPr lang="en-US" sz="1000" b="1" baseline="-25000" dirty="0" smtClean="0">
                <a:solidFill>
                  <a:srgbClr val="0066FF"/>
                </a:solidFill>
              </a:rPr>
              <a:t>3</a:t>
            </a:r>
            <a:endParaRPr lang="en-US" sz="1000" b="1" dirty="0">
              <a:solidFill>
                <a:srgbClr val="0066FF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414363" y="1164732"/>
            <a:ext cx="7938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err="1" smtClean="0">
                <a:solidFill>
                  <a:srgbClr val="0066FF"/>
                </a:solidFill>
              </a:rPr>
              <a:t>Formamide</a:t>
            </a:r>
            <a:endParaRPr lang="en-US" sz="1000" b="1" dirty="0" smtClean="0">
              <a:solidFill>
                <a:srgbClr val="0066FF"/>
              </a:solidFill>
            </a:endParaRPr>
          </a:p>
          <a:p>
            <a:pPr algn="ctr"/>
            <a:r>
              <a:rPr lang="en-US" sz="1000" b="1" dirty="0" smtClean="0">
                <a:solidFill>
                  <a:srgbClr val="0066FF"/>
                </a:solidFill>
              </a:rPr>
              <a:t>HCONH</a:t>
            </a:r>
            <a:r>
              <a:rPr lang="en-US" sz="1000" b="1" baseline="-25000" dirty="0" smtClean="0">
                <a:solidFill>
                  <a:srgbClr val="0066FF"/>
                </a:solidFill>
              </a:rPr>
              <a:t>2</a:t>
            </a:r>
            <a:endParaRPr lang="en-US" sz="1000" b="1" dirty="0">
              <a:solidFill>
                <a:srgbClr val="0066FF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414796" y="2010374"/>
            <a:ext cx="7777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err="1" smtClean="0"/>
              <a:t>Acetamide</a:t>
            </a:r>
            <a:endParaRPr lang="en-US" sz="1000" b="1" dirty="0" smtClean="0"/>
          </a:p>
          <a:p>
            <a:pPr algn="ctr"/>
            <a:r>
              <a:rPr lang="en-US" sz="1000" b="1" dirty="0" smtClean="0"/>
              <a:t>CH</a:t>
            </a:r>
            <a:r>
              <a:rPr lang="en-US" sz="1000" b="1" baseline="-25000" dirty="0" smtClean="0"/>
              <a:t>3</a:t>
            </a:r>
            <a:r>
              <a:rPr lang="en-US" sz="1000" b="1" dirty="0" smtClean="0"/>
              <a:t>CONH</a:t>
            </a:r>
            <a:r>
              <a:rPr lang="en-US" sz="1000" b="1" baseline="-25000" dirty="0" smtClean="0"/>
              <a:t>2</a:t>
            </a:r>
            <a:endParaRPr lang="en-US" sz="10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5470899" y="2889989"/>
            <a:ext cx="6655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Urea</a:t>
            </a:r>
          </a:p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(NH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2</a:t>
            </a:r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)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2</a:t>
            </a:r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CO</a:t>
            </a:r>
            <a:endParaRPr lang="en-US" sz="1000" dirty="0">
              <a:solidFill>
                <a:srgbClr val="0066FF"/>
              </a:solidFill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180756" y="3726328"/>
            <a:ext cx="12458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N-</a:t>
            </a:r>
            <a:r>
              <a:rPr lang="en-US" sz="1000" dirty="0" err="1" smtClean="0">
                <a:solidFill>
                  <a:srgbClr val="0066FF"/>
                </a:solidFill>
                <a:latin typeface="+mj-lt"/>
              </a:rPr>
              <a:t>Methylformamide</a:t>
            </a:r>
            <a:endParaRPr lang="en-US" sz="1000" dirty="0" smtClean="0">
              <a:solidFill>
                <a:srgbClr val="0066FF"/>
              </a:solidFill>
              <a:latin typeface="+mj-lt"/>
            </a:endParaRPr>
          </a:p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HCONHCH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3</a:t>
            </a:r>
            <a:endParaRPr lang="en-US" sz="1000" dirty="0">
              <a:solidFill>
                <a:srgbClr val="0066FF"/>
              </a:solidFill>
              <a:latin typeface="+mj-lt"/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9087" t="16107" r="9167" b="16732"/>
          <a:stretch/>
        </p:blipFill>
        <p:spPr>
          <a:xfrm>
            <a:off x="4414478" y="787709"/>
            <a:ext cx="702065" cy="429542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32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5753" t="23445" r="3215" b="20823"/>
          <a:stretch/>
        </p:blipFill>
        <p:spPr>
          <a:xfrm>
            <a:off x="4324896" y="1610037"/>
            <a:ext cx="836816" cy="369321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34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2188" t="17924" r="19583" b="28187"/>
          <a:stretch/>
        </p:blipFill>
        <p:spPr>
          <a:xfrm>
            <a:off x="4335188" y="2410850"/>
            <a:ext cx="822755" cy="517110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36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7977" t="11593" r="23611" b="16590"/>
          <a:stretch/>
        </p:blipFill>
        <p:spPr>
          <a:xfrm>
            <a:off x="5526283" y="771472"/>
            <a:ext cx="540320" cy="45085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38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7421" t="16813" r="20119" b="23363"/>
          <a:stretch/>
        </p:blipFill>
        <p:spPr>
          <a:xfrm>
            <a:off x="5447010" y="1521300"/>
            <a:ext cx="693836" cy="54988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40"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1786" t="13568" r="20040" b="20118"/>
          <a:stretch/>
        </p:blipFill>
        <p:spPr>
          <a:xfrm>
            <a:off x="5408383" y="2374436"/>
            <a:ext cx="749536" cy="580366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42">
            <a:extLst>
              <a:ext uri="{BEBA8EAE-BF5A-486C-A8C5-ECC9F3942E4B}">
                <a14:imgProps xmlns:a14="http://schemas.microsoft.com/office/drawing/2010/main">
                  <a14:imgLayer r:embed="rId43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45437" t="25279" r="12182" b="23645"/>
          <a:stretch/>
        </p:blipFill>
        <p:spPr>
          <a:xfrm>
            <a:off x="5460726" y="3262910"/>
            <a:ext cx="747444" cy="506694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44">
            <a:extLst>
              <a:ext uri="{BEBA8EAE-BF5A-486C-A8C5-ECC9F3942E4B}">
                <a14:imgProps xmlns:a14="http://schemas.microsoft.com/office/drawing/2010/main">
                  <a14:imgLayer r:embed="rId45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48230" t="36443" r="18229" b="24112"/>
          <a:stretch/>
        </p:blipFill>
        <p:spPr>
          <a:xfrm>
            <a:off x="6382619" y="763953"/>
            <a:ext cx="685267" cy="453298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6211885" y="1163500"/>
            <a:ext cx="10038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 smtClean="0">
                <a:solidFill>
                  <a:srgbClr val="0066FF"/>
                </a:solidFill>
                <a:latin typeface="+mj-lt"/>
              </a:rPr>
              <a:t>Glycolaldehyde</a:t>
            </a:r>
            <a:endParaRPr lang="en-US" sz="1000" dirty="0" smtClean="0">
              <a:solidFill>
                <a:srgbClr val="0066FF"/>
              </a:solidFill>
              <a:latin typeface="+mj-lt"/>
            </a:endParaRPr>
          </a:p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HCOCH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2</a:t>
            </a:r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OH</a:t>
            </a:r>
            <a:endParaRPr lang="en-US" sz="1000" dirty="0">
              <a:solidFill>
                <a:srgbClr val="0066FF"/>
              </a:solidFill>
              <a:latin typeface="+mj-lt"/>
            </a:endParaRPr>
          </a:p>
        </p:txBody>
      </p:sp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46">
            <a:extLst>
              <a:ext uri="{BEBA8EAE-BF5A-486C-A8C5-ECC9F3942E4B}">
                <a14:imgProps xmlns:a14="http://schemas.microsoft.com/office/drawing/2010/main">
                  <a14:imgLayer r:embed="rId47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0516" t="27959" r="13295" b="21106"/>
          <a:stretch/>
        </p:blipFill>
        <p:spPr>
          <a:xfrm>
            <a:off x="7441511" y="844140"/>
            <a:ext cx="683897" cy="348710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7297157" y="1163500"/>
            <a:ext cx="9877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Dimethyl ether</a:t>
            </a:r>
          </a:p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CH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3</a:t>
            </a:r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OCH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3</a:t>
            </a:r>
            <a:endParaRPr lang="en-US" sz="1000" dirty="0">
              <a:solidFill>
                <a:srgbClr val="0066FF"/>
              </a:solidFill>
              <a:latin typeface="+mj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196601" y="2009142"/>
            <a:ext cx="11737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Ethyl methyl ether</a:t>
            </a:r>
          </a:p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CH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3</a:t>
            </a:r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CH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2</a:t>
            </a:r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OCH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3</a:t>
            </a:r>
            <a:endParaRPr lang="en-US" sz="1000" dirty="0">
              <a:solidFill>
                <a:srgbClr val="0066FF"/>
              </a:solidFill>
              <a:latin typeface="+mj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585910" y="3724135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Ketene</a:t>
            </a:r>
          </a:p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H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2</a:t>
            </a:r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CCO</a:t>
            </a:r>
            <a:endParaRPr lang="en-US" sz="1000" dirty="0">
              <a:solidFill>
                <a:srgbClr val="0066FF"/>
              </a:solidFill>
              <a:latin typeface="+mj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414583" y="1161417"/>
            <a:ext cx="9733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Ethylene oxide</a:t>
            </a:r>
          </a:p>
          <a:p>
            <a:pPr algn="ctr"/>
            <a:r>
              <a:rPr lang="en-US" sz="1000" i="1" dirty="0" smtClean="0">
                <a:solidFill>
                  <a:srgbClr val="0066FF"/>
                </a:solidFill>
                <a:latin typeface="+mj-lt"/>
              </a:rPr>
              <a:t>c</a:t>
            </a:r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-C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2</a:t>
            </a:r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H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4</a:t>
            </a:r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O</a:t>
            </a:r>
            <a:endParaRPr lang="en-US" sz="1000" dirty="0">
              <a:solidFill>
                <a:srgbClr val="0066FF"/>
              </a:solidFill>
              <a:latin typeface="+mj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318402" y="2012457"/>
            <a:ext cx="11657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/>
              <a:t>Methyl isocyanate</a:t>
            </a:r>
          </a:p>
          <a:p>
            <a:pPr algn="ctr"/>
            <a:r>
              <a:rPr lang="en-US" sz="1000" b="1" dirty="0" smtClean="0"/>
              <a:t>CH</a:t>
            </a:r>
            <a:r>
              <a:rPr lang="en-US" sz="1000" b="1" baseline="-25000" dirty="0" smtClean="0"/>
              <a:t>3</a:t>
            </a:r>
            <a:r>
              <a:rPr lang="en-US" sz="1000" b="1" dirty="0" smtClean="0"/>
              <a:t>NCO</a:t>
            </a:r>
            <a:endParaRPr lang="en-US" sz="1000" b="1" dirty="0">
              <a:solidFill>
                <a:srgbClr val="0066FF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239024" y="3729415"/>
            <a:ext cx="13308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latin typeface="+mj-lt"/>
              </a:rPr>
              <a:t>1-oxo-2,4-pentadiynyl</a:t>
            </a:r>
          </a:p>
          <a:p>
            <a:pPr algn="ctr"/>
            <a:r>
              <a:rPr lang="en-US" sz="1000" dirty="0" smtClean="0">
                <a:latin typeface="+mj-lt"/>
              </a:rPr>
              <a:t>HC</a:t>
            </a:r>
            <a:r>
              <a:rPr lang="en-US" sz="1000" baseline="-25000" dirty="0" smtClean="0">
                <a:latin typeface="+mj-lt"/>
              </a:rPr>
              <a:t>5</a:t>
            </a:r>
            <a:r>
              <a:rPr lang="en-US" sz="1000" dirty="0" smtClean="0">
                <a:latin typeface="+mj-lt"/>
              </a:rPr>
              <a:t>O</a:t>
            </a:r>
            <a:endParaRPr lang="en-US" sz="1000" dirty="0">
              <a:latin typeface="+mj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219840" y="4512664"/>
            <a:ext cx="13949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latin typeface="+mj-lt"/>
              </a:rPr>
              <a:t>1-oxo-2,4,6-hexatriynyl</a:t>
            </a:r>
          </a:p>
          <a:p>
            <a:pPr algn="ctr"/>
            <a:r>
              <a:rPr lang="en-US" sz="1000" dirty="0" smtClean="0">
                <a:latin typeface="+mj-lt"/>
              </a:rPr>
              <a:t>HC</a:t>
            </a:r>
            <a:r>
              <a:rPr lang="en-US" sz="1000" baseline="-25000" dirty="0" smtClean="0">
                <a:latin typeface="+mj-lt"/>
              </a:rPr>
              <a:t>7</a:t>
            </a:r>
            <a:r>
              <a:rPr lang="en-US" sz="1000" dirty="0" smtClean="0">
                <a:latin typeface="+mj-lt"/>
              </a:rPr>
              <a:t>O</a:t>
            </a:r>
            <a:endParaRPr lang="en-US" sz="1000" dirty="0">
              <a:latin typeface="+mj-lt"/>
            </a:endParaRPr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48">
            <a:extLst>
              <a:ext uri="{BEBA8EAE-BF5A-486C-A8C5-ECC9F3942E4B}">
                <a14:imgProps xmlns:a14="http://schemas.microsoft.com/office/drawing/2010/main">
                  <a14:imgLayer r:embed="rId49">
                    <a14:imgEffect>
                      <a14:sharpenSoften amount="4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0278" t="22457" r="12579" b="23927"/>
          <a:stretch/>
        </p:blipFill>
        <p:spPr>
          <a:xfrm>
            <a:off x="7281469" y="1530651"/>
            <a:ext cx="977184" cy="515736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50">
            <a:extLst>
              <a:ext uri="{BEBA8EAE-BF5A-486C-A8C5-ECC9F3942E4B}">
                <a14:imgProps xmlns:a14="http://schemas.microsoft.com/office/drawing/2010/main">
                  <a14:imgLayer r:embed="rId51">
                    <a14:imgEffect>
                      <a14:sharpenSoften amount="4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3928" t="18648" r="12659" b="18425"/>
          <a:stretch/>
        </p:blipFill>
        <p:spPr>
          <a:xfrm>
            <a:off x="2530911" y="3343581"/>
            <a:ext cx="661988" cy="438703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52">
            <a:extLst>
              <a:ext uri="{BEBA8EAE-BF5A-486C-A8C5-ECC9F3942E4B}">
                <a14:imgProps xmlns:a14="http://schemas.microsoft.com/office/drawing/2010/main">
                  <a14:imgLayer r:embed="rId53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8854" t="25517" r="20000" b="19298"/>
          <a:stretch/>
        </p:blipFill>
        <p:spPr>
          <a:xfrm>
            <a:off x="8626771" y="775184"/>
            <a:ext cx="564129" cy="425596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54">
            <a:extLst>
              <a:ext uri="{BEBA8EAE-BF5A-486C-A8C5-ECC9F3942E4B}">
                <a14:imgProps xmlns:a14="http://schemas.microsoft.com/office/drawing/2010/main">
                  <a14:imgLayer r:embed="rId55">
                    <a14:imgEffect>
                      <a14:sharpenSoften amount="4000"/>
                    </a14:imgEffect>
                    <a14:imgEffect>
                      <a14:brightnessContrast bright="26000" contrast="44000"/>
                    </a14:imgEffect>
                  </a14:imgLayer>
                </a14:imgProps>
              </a:ext>
            </a:extLst>
          </a:blip>
          <a:srcRect l="26250" t="26073" r="7500" b="18187"/>
          <a:stretch/>
        </p:blipFill>
        <p:spPr>
          <a:xfrm>
            <a:off x="8483391" y="1602935"/>
            <a:ext cx="880409" cy="416672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56">
            <a:extLst>
              <a:ext uri="{BEBA8EAE-BF5A-486C-A8C5-ECC9F3942E4B}">
                <a14:imgProps xmlns:a14="http://schemas.microsoft.com/office/drawing/2010/main">
                  <a14:imgLayer r:embed="rId57">
                    <a14:imgEffect>
                      <a14:sharpenSoften amount="4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23611" t="14133" r="21071" b="8548"/>
          <a:stretch/>
        </p:blipFill>
        <p:spPr>
          <a:xfrm>
            <a:off x="8482347" y="2392397"/>
            <a:ext cx="721792" cy="567491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58">
            <a:extLst>
              <a:ext uri="{BEBA8EAE-BF5A-486C-A8C5-ECC9F3942E4B}">
                <a14:imgProps xmlns:a14="http://schemas.microsoft.com/office/drawing/2010/main">
                  <a14:imgLayer r:embed="rId59">
                    <a14:imgEffect>
                      <a14:sharpenSoften amount="4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1249" t="21443" r="6355" b="18742"/>
          <a:stretch/>
        </p:blipFill>
        <p:spPr>
          <a:xfrm>
            <a:off x="306520" y="4914758"/>
            <a:ext cx="848614" cy="457600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60">
            <a:extLst>
              <a:ext uri="{BEBA8EAE-BF5A-486C-A8C5-ECC9F3942E4B}">
                <a14:imgProps xmlns:a14="http://schemas.microsoft.com/office/drawing/2010/main">
                  <a14:imgLayer r:embed="rId61">
                    <a14:imgEffect>
                      <a14:sharpenSoften amount="4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29479" t="14221" r="14896" b="20780"/>
          <a:stretch/>
        </p:blipFill>
        <p:spPr>
          <a:xfrm>
            <a:off x="1395535" y="4876086"/>
            <a:ext cx="813846" cy="534944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62">
            <a:extLst>
              <a:ext uri="{BEBA8EAE-BF5A-486C-A8C5-ECC9F3942E4B}">
                <a14:imgProps xmlns:a14="http://schemas.microsoft.com/office/drawing/2010/main">
                  <a14:imgLayer r:embed="rId63">
                    <a14:imgEffect>
                      <a14:sharpenSoften amount="4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6145" t="14406" r="26250" b="28187"/>
          <a:stretch/>
        </p:blipFill>
        <p:spPr>
          <a:xfrm>
            <a:off x="8666017" y="4960509"/>
            <a:ext cx="485635" cy="417027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64">
            <a:extLst>
              <a:ext uri="{BEBA8EAE-BF5A-486C-A8C5-ECC9F3942E4B}">
                <a14:imgProps xmlns:a14="http://schemas.microsoft.com/office/drawing/2010/main">
                  <a14:imgLayer r:embed="rId65">
                    <a14:imgEffect>
                      <a14:sharpenSoften amount="4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3854" t="10702" r="7604" b="18372"/>
          <a:stretch/>
        </p:blipFill>
        <p:spPr>
          <a:xfrm>
            <a:off x="2507656" y="2440354"/>
            <a:ext cx="749168" cy="510554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8376910" y="2880546"/>
            <a:ext cx="10486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Propylene oxide</a:t>
            </a:r>
          </a:p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CH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3</a:t>
            </a:r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CHCH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2</a:t>
            </a:r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O</a:t>
            </a:r>
            <a:endParaRPr lang="en-US" sz="1000" dirty="0">
              <a:solidFill>
                <a:srgbClr val="0066FF"/>
              </a:solidFill>
              <a:latin typeface="+mj-lt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98491" y="5378789"/>
            <a:ext cx="9012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 smtClean="0">
                <a:latin typeface="+mj-lt"/>
              </a:rPr>
              <a:t>Glycolonitrile</a:t>
            </a:r>
            <a:endParaRPr lang="en-US" sz="1000" dirty="0" smtClean="0">
              <a:latin typeface="+mj-lt"/>
            </a:endParaRPr>
          </a:p>
          <a:p>
            <a:pPr algn="ctr"/>
            <a:r>
              <a:rPr lang="en-US" sz="1000" dirty="0" smtClean="0">
                <a:latin typeface="+mj-lt"/>
              </a:rPr>
              <a:t>HOCH</a:t>
            </a:r>
            <a:r>
              <a:rPr lang="en-US" sz="1000" baseline="-25000" dirty="0" smtClean="0">
                <a:latin typeface="+mj-lt"/>
              </a:rPr>
              <a:t>2</a:t>
            </a:r>
            <a:r>
              <a:rPr lang="en-US" sz="1000" dirty="0" smtClean="0">
                <a:latin typeface="+mj-lt"/>
              </a:rPr>
              <a:t>CN</a:t>
            </a:r>
            <a:endParaRPr lang="en-US" sz="1000" dirty="0">
              <a:latin typeface="+mj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207376" y="5378789"/>
            <a:ext cx="12618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 smtClean="0">
                <a:latin typeface="+mj-lt"/>
              </a:rPr>
              <a:t>Cyanoformaldehyde</a:t>
            </a:r>
            <a:endParaRPr lang="en-US" sz="1000" dirty="0" smtClean="0">
              <a:latin typeface="+mj-lt"/>
            </a:endParaRPr>
          </a:p>
          <a:p>
            <a:pPr algn="ctr"/>
            <a:r>
              <a:rPr lang="en-US" sz="1000" dirty="0" smtClean="0">
                <a:latin typeface="+mj-lt"/>
              </a:rPr>
              <a:t>HCOCN</a:t>
            </a:r>
            <a:endParaRPr lang="en-US" sz="1000" dirty="0">
              <a:latin typeface="+mj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2343221" y="2892703"/>
            <a:ext cx="10550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 smtClean="0">
                <a:latin typeface="+mj-lt"/>
              </a:rPr>
              <a:t>Hydroxyacetone</a:t>
            </a:r>
            <a:endParaRPr lang="en-US" sz="1000" dirty="0" smtClean="0">
              <a:latin typeface="+mj-lt"/>
            </a:endParaRPr>
          </a:p>
          <a:p>
            <a:pPr algn="ctr"/>
            <a:r>
              <a:rPr lang="en-US" sz="1000" dirty="0" smtClean="0">
                <a:latin typeface="+mj-lt"/>
              </a:rPr>
              <a:t>CH</a:t>
            </a:r>
            <a:r>
              <a:rPr lang="en-US" sz="1000" baseline="-25000" dirty="0" smtClean="0">
                <a:latin typeface="+mj-lt"/>
              </a:rPr>
              <a:t>3</a:t>
            </a:r>
            <a:r>
              <a:rPr lang="en-US" sz="1000" dirty="0" smtClean="0">
                <a:latin typeface="+mj-lt"/>
              </a:rPr>
              <a:t>COCH</a:t>
            </a:r>
            <a:r>
              <a:rPr lang="en-US" sz="1000" baseline="-25000" dirty="0" smtClean="0">
                <a:latin typeface="+mj-lt"/>
              </a:rPr>
              <a:t>2</a:t>
            </a:r>
            <a:r>
              <a:rPr lang="en-US" sz="1000" dirty="0" smtClean="0">
                <a:latin typeface="+mj-lt"/>
              </a:rPr>
              <a:t>OH</a:t>
            </a:r>
            <a:endParaRPr lang="en-US" sz="1000" dirty="0">
              <a:latin typeface="+mj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597899" y="5378857"/>
            <a:ext cx="6495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 smtClean="0">
                <a:solidFill>
                  <a:srgbClr val="0066FF"/>
                </a:solidFill>
                <a:latin typeface="+mj-lt"/>
              </a:rPr>
              <a:t>Methoxy</a:t>
            </a:r>
            <a:endParaRPr lang="en-US" sz="1000" dirty="0" smtClean="0">
              <a:solidFill>
                <a:srgbClr val="0066FF"/>
              </a:solidFill>
              <a:latin typeface="+mj-lt"/>
            </a:endParaRPr>
          </a:p>
          <a:p>
            <a:pPr algn="ctr"/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CH</a:t>
            </a:r>
            <a:r>
              <a:rPr lang="en-US" sz="1000" baseline="-25000" dirty="0" smtClean="0">
                <a:solidFill>
                  <a:srgbClr val="0066FF"/>
                </a:solidFill>
                <a:latin typeface="+mj-lt"/>
              </a:rPr>
              <a:t>3</a:t>
            </a:r>
            <a:r>
              <a:rPr lang="en-US" sz="1000" dirty="0" smtClean="0">
                <a:solidFill>
                  <a:srgbClr val="0066FF"/>
                </a:solidFill>
                <a:latin typeface="+mj-lt"/>
              </a:rPr>
              <a:t>O</a:t>
            </a:r>
            <a:endParaRPr lang="en-US" sz="1000" dirty="0">
              <a:solidFill>
                <a:srgbClr val="0066FF"/>
              </a:solidFill>
              <a:latin typeface="+mj-lt"/>
            </a:endParaRPr>
          </a:p>
        </p:txBody>
      </p:sp>
      <p:pic>
        <p:nvPicPr>
          <p:cNvPr id="84" name="Picture 83"/>
          <p:cNvPicPr>
            <a:picLocks noChangeAspect="1"/>
          </p:cNvPicPr>
          <p:nvPr/>
        </p:nvPicPr>
        <p:blipFill rotWithShape="1">
          <a:blip r:embed="rId66">
            <a:extLst>
              <a:ext uri="{BEBA8EAE-BF5A-486C-A8C5-ECC9F3942E4B}">
                <a14:imgProps xmlns:a14="http://schemas.microsoft.com/office/drawing/2010/main">
                  <a14:imgLayer r:embed="rId67">
                    <a14:imgEffect>
                      <a14:sharpenSoften amount="4000"/>
                    </a14:imgEffect>
                    <a14:imgEffect>
                      <a14:brightnessContrast bright="25000" contrast="11000"/>
                    </a14:imgEffect>
                  </a14:imgLayer>
                </a14:imgProps>
              </a:ext>
            </a:extLst>
          </a:blip>
          <a:srcRect l="38333" t="22554" r="10521" b="36890"/>
          <a:stretch/>
        </p:blipFill>
        <p:spPr>
          <a:xfrm>
            <a:off x="2498619" y="4149865"/>
            <a:ext cx="687930" cy="306837"/>
          </a:xfrm>
          <a:prstGeom prst="rect">
            <a:avLst/>
          </a:prstGeom>
        </p:spPr>
      </p:pic>
      <p:sp>
        <p:nvSpPr>
          <p:cNvPr id="85" name="TextBox 84"/>
          <p:cNvSpPr txBox="1"/>
          <p:nvPr/>
        </p:nvSpPr>
        <p:spPr>
          <a:xfrm>
            <a:off x="2588630" y="4508298"/>
            <a:ext cx="577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 smtClean="0">
                <a:latin typeface="+mj-lt"/>
              </a:rPr>
              <a:t>Ketenyl</a:t>
            </a:r>
            <a:endParaRPr lang="en-US" sz="1000" dirty="0" smtClean="0">
              <a:latin typeface="+mj-lt"/>
            </a:endParaRPr>
          </a:p>
          <a:p>
            <a:pPr algn="ctr"/>
            <a:r>
              <a:rPr lang="en-US" sz="1000" dirty="0" smtClean="0">
                <a:latin typeface="+mj-lt"/>
              </a:rPr>
              <a:t>HCCO</a:t>
            </a:r>
            <a:endParaRPr lang="en-US" sz="1000" dirty="0">
              <a:latin typeface="+mj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522918" y="1168713"/>
            <a:ext cx="720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66FF"/>
                </a:solidFill>
              </a:rPr>
              <a:t>Acetone</a:t>
            </a:r>
          </a:p>
          <a:p>
            <a:pPr algn="ctr"/>
            <a:r>
              <a:rPr lang="en-US" sz="1000" b="1" dirty="0" smtClean="0">
                <a:solidFill>
                  <a:srgbClr val="0066FF"/>
                </a:solidFill>
              </a:rPr>
              <a:t>CH</a:t>
            </a:r>
            <a:r>
              <a:rPr lang="en-US" sz="1000" b="1" baseline="-25000" dirty="0" smtClean="0">
                <a:solidFill>
                  <a:srgbClr val="0066FF"/>
                </a:solidFill>
              </a:rPr>
              <a:t>3</a:t>
            </a:r>
            <a:r>
              <a:rPr lang="en-US" sz="1000" b="1" dirty="0" smtClean="0">
                <a:solidFill>
                  <a:srgbClr val="0066FF"/>
                </a:solidFill>
              </a:rPr>
              <a:t>COCH</a:t>
            </a:r>
            <a:r>
              <a:rPr lang="en-US" sz="1000" b="1" baseline="-25000" dirty="0" smtClean="0">
                <a:solidFill>
                  <a:srgbClr val="0066FF"/>
                </a:solidFill>
              </a:rPr>
              <a:t>3</a:t>
            </a:r>
            <a:endParaRPr lang="en-US" sz="1000" b="1" dirty="0">
              <a:solidFill>
                <a:srgbClr val="0066F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8">
            <a:extLst>
              <a:ext uri="{BEBA8EAE-BF5A-486C-A8C5-ECC9F3942E4B}">
                <a14:imgProps xmlns:a14="http://schemas.microsoft.com/office/drawing/2010/main">
                  <a14:imgLayer r:embed="rId69">
                    <a14:imgEffect>
                      <a14:sharpenSoften amount="5000"/>
                    </a14:imgEffect>
                    <a14:imgEffect>
                      <a14:brightnessContrast bright="30000" contrast="11000"/>
                    </a14:imgEffect>
                  </a14:imgLayer>
                </a14:imgProps>
              </a:ext>
            </a:extLst>
          </a:blip>
          <a:srcRect l="14881" t="35861" r="1548" b="47208"/>
          <a:stretch/>
        </p:blipFill>
        <p:spPr>
          <a:xfrm>
            <a:off x="8215423" y="3438017"/>
            <a:ext cx="1382757" cy="1575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0">
            <a:extLst>
              <a:ext uri="{BEBA8EAE-BF5A-486C-A8C5-ECC9F3942E4B}">
                <a14:imgProps xmlns:a14="http://schemas.microsoft.com/office/drawing/2010/main">
                  <a14:imgLayer r:embed="rId71">
                    <a14:imgEffect>
                      <a14:sharpenSoften amount="4000"/>
                    </a14:imgEffect>
                    <a14:imgEffect>
                      <a14:brightnessContrast bright="30000" contrast="11000"/>
                    </a14:imgEffect>
                  </a14:imgLayer>
                </a14:imgProps>
              </a:ext>
            </a:extLst>
          </a:blip>
          <a:srcRect l="20625" t="39961" r="6250" b="48557"/>
          <a:stretch/>
        </p:blipFill>
        <p:spPr>
          <a:xfrm>
            <a:off x="8066492" y="4259591"/>
            <a:ext cx="1674412" cy="147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8820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1048" t="11459" r="27178" b="13988"/>
          <a:stretch/>
        </p:blipFill>
        <p:spPr>
          <a:xfrm>
            <a:off x="5210951" y="231158"/>
            <a:ext cx="1142327" cy="11467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8306" t="12895" r="5887" b="13127"/>
          <a:stretch/>
        </p:blipFill>
        <p:spPr>
          <a:xfrm>
            <a:off x="2813989" y="2025963"/>
            <a:ext cx="1804018" cy="11407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8145" t="10888" r="23145" b="17428"/>
          <a:stretch/>
        </p:blipFill>
        <p:spPr>
          <a:xfrm>
            <a:off x="1025616" y="511701"/>
            <a:ext cx="817474" cy="8515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6693" t="14902" r="12984" b="15995"/>
          <a:stretch/>
        </p:blipFill>
        <p:spPr>
          <a:xfrm>
            <a:off x="3162301" y="532468"/>
            <a:ext cx="1124219" cy="8683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1210" t="18916" r="10080" b="15995"/>
          <a:stretch/>
        </p:blipFill>
        <p:spPr>
          <a:xfrm>
            <a:off x="5013448" y="2118583"/>
            <a:ext cx="1597380" cy="99616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1048" t="16048" r="5242" b="22302"/>
          <a:stretch/>
        </p:blipFill>
        <p:spPr>
          <a:xfrm>
            <a:off x="3724410" y="3952805"/>
            <a:ext cx="2111781" cy="9935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4113" t="12608" r="20564" b="8539"/>
          <a:stretch/>
        </p:blipFill>
        <p:spPr>
          <a:xfrm rot="370864">
            <a:off x="6848993" y="3709147"/>
            <a:ext cx="1358089" cy="132909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4375" t="11258" r="8125" b="8002"/>
          <a:stretch/>
        </p:blipFill>
        <p:spPr>
          <a:xfrm>
            <a:off x="1286231" y="3790946"/>
            <a:ext cx="1717151" cy="115536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0000" t="16443" r="7292" b="11335"/>
          <a:stretch/>
        </p:blipFill>
        <p:spPr>
          <a:xfrm>
            <a:off x="7229136" y="2136592"/>
            <a:ext cx="1651255" cy="92262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4584" t="13480" r="9792" b="8001"/>
          <a:stretch/>
        </p:blipFill>
        <p:spPr>
          <a:xfrm>
            <a:off x="572912" y="2136592"/>
            <a:ext cx="1426638" cy="9601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8629" t="12320" r="14274" b="10546"/>
          <a:stretch/>
        </p:blipFill>
        <p:spPr>
          <a:xfrm>
            <a:off x="7453472" y="506216"/>
            <a:ext cx="1202582" cy="91382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22581" y="1420709"/>
            <a:ext cx="12467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Formaldehyde</a:t>
            </a:r>
          </a:p>
          <a:p>
            <a:pPr algn="ctr"/>
            <a:r>
              <a:rPr lang="en-US" sz="1400" b="1" dirty="0" smtClean="0"/>
              <a:t>H</a:t>
            </a:r>
            <a:r>
              <a:rPr lang="en-US" sz="1400" b="1" baseline="-25000" dirty="0" smtClean="0"/>
              <a:t>2</a:t>
            </a:r>
            <a:r>
              <a:rPr lang="en-US" sz="1400" b="1" dirty="0" smtClean="0"/>
              <a:t>CO</a:t>
            </a:r>
            <a:endParaRPr lang="en-US" sz="1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094272" y="1426881"/>
            <a:ext cx="11991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Acetaldehyde</a:t>
            </a:r>
          </a:p>
          <a:p>
            <a:pPr algn="ctr"/>
            <a:r>
              <a:rPr lang="en-US" sz="1400" b="1" dirty="0" smtClean="0"/>
              <a:t>HCOCH</a:t>
            </a:r>
            <a:r>
              <a:rPr lang="en-US" sz="1400" b="1" baseline="-25000" dirty="0" smtClean="0"/>
              <a:t>3</a:t>
            </a:r>
            <a:endParaRPr lang="en-US" sz="1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212568" y="1420042"/>
            <a:ext cx="11390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Vinyl alcohol</a:t>
            </a:r>
          </a:p>
          <a:p>
            <a:pPr algn="ctr"/>
            <a:r>
              <a:rPr lang="en-US" sz="1400" b="1" dirty="0" smtClean="0"/>
              <a:t>H</a:t>
            </a:r>
            <a:r>
              <a:rPr lang="en-US" sz="1400" b="1" baseline="-25000" dirty="0" smtClean="0"/>
              <a:t>2</a:t>
            </a:r>
            <a:r>
              <a:rPr lang="en-US" sz="1400" b="1" dirty="0" smtClean="0"/>
              <a:t>CCHOH</a:t>
            </a:r>
            <a:endParaRPr lang="en-US" sz="1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697598" y="1429567"/>
            <a:ext cx="8354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err="1" smtClean="0">
                <a:latin typeface="+mj-lt"/>
              </a:rPr>
              <a:t>Glyoxal</a:t>
            </a:r>
            <a:endParaRPr lang="en-US" sz="1400" dirty="0" smtClean="0">
              <a:latin typeface="+mj-lt"/>
            </a:endParaRPr>
          </a:p>
          <a:p>
            <a:pPr algn="ctr"/>
            <a:r>
              <a:rPr lang="en-US" sz="1400" dirty="0" smtClean="0">
                <a:latin typeface="+mj-lt"/>
              </a:rPr>
              <a:t>HCOHCO</a:t>
            </a:r>
            <a:endParaRPr lang="en-US" sz="1400" dirty="0"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4783" y="3097409"/>
            <a:ext cx="13223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 smtClean="0"/>
              <a:t>Glycolaldehyde</a:t>
            </a:r>
            <a:endParaRPr lang="en-US" sz="1400" b="1" dirty="0" smtClean="0"/>
          </a:p>
          <a:p>
            <a:pPr algn="ctr"/>
            <a:r>
              <a:rPr lang="en-US" sz="1400" b="1" dirty="0" smtClean="0"/>
              <a:t>HCOCH</a:t>
            </a:r>
            <a:r>
              <a:rPr lang="en-US" sz="1400" b="1" baseline="-25000" dirty="0" smtClean="0"/>
              <a:t>2</a:t>
            </a:r>
            <a:r>
              <a:rPr lang="en-US" sz="1400" b="1" dirty="0" smtClean="0"/>
              <a:t>OH</a:t>
            </a:r>
            <a:endParaRPr lang="en-US" sz="1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143065" y="3103581"/>
            <a:ext cx="11015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1-Propenol</a:t>
            </a:r>
          </a:p>
          <a:p>
            <a:pPr algn="ctr"/>
            <a:r>
              <a:rPr lang="en-US" sz="1400" dirty="0" smtClean="0">
                <a:latin typeface="+mj-lt"/>
              </a:rPr>
              <a:t>CH</a:t>
            </a:r>
            <a:r>
              <a:rPr lang="en-US" sz="1400" baseline="-25000" dirty="0" smtClean="0">
                <a:latin typeface="+mj-lt"/>
              </a:rPr>
              <a:t>3</a:t>
            </a:r>
            <a:r>
              <a:rPr lang="en-US" sz="1400" dirty="0" smtClean="0">
                <a:latin typeface="+mj-lt"/>
              </a:rPr>
              <a:t>CHCHOH</a:t>
            </a:r>
            <a:endParaRPr lang="en-US" sz="1400" dirty="0">
              <a:latin typeface="+mj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57774" y="3096742"/>
            <a:ext cx="10486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 smtClean="0"/>
              <a:t>Propanal</a:t>
            </a:r>
            <a:endParaRPr lang="en-US" sz="1400" b="1" dirty="0"/>
          </a:p>
          <a:p>
            <a:pPr algn="ctr"/>
            <a:r>
              <a:rPr lang="en-US" sz="1400" b="1" dirty="0" smtClean="0"/>
              <a:t>HCOCH</a:t>
            </a:r>
            <a:r>
              <a:rPr lang="en-US" sz="1400" b="1" baseline="-25000" dirty="0" smtClean="0"/>
              <a:t>2</a:t>
            </a:r>
            <a:r>
              <a:rPr lang="en-US" sz="1400" b="1" dirty="0" smtClean="0"/>
              <a:t>CH</a:t>
            </a:r>
            <a:r>
              <a:rPr lang="en-US" sz="1400" b="1" baseline="-25000" dirty="0" smtClean="0"/>
              <a:t>3</a:t>
            </a:r>
            <a:endParaRPr lang="en-US" sz="1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7691154" y="3106267"/>
            <a:ext cx="8483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 smtClean="0"/>
              <a:t>Propynal</a:t>
            </a:r>
            <a:endParaRPr lang="en-US" sz="1400" b="1" dirty="0" smtClean="0"/>
          </a:p>
          <a:p>
            <a:pPr algn="ctr"/>
            <a:r>
              <a:rPr lang="en-US" sz="1400" b="1" dirty="0" smtClean="0"/>
              <a:t>HCOCCH</a:t>
            </a:r>
            <a:endParaRPr lang="en-US" sz="1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663727" y="4984449"/>
            <a:ext cx="854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 smtClean="0"/>
              <a:t>Propenal</a:t>
            </a:r>
            <a:endParaRPr lang="en-US" sz="1400" b="1" dirty="0" smtClean="0"/>
          </a:p>
          <a:p>
            <a:pPr algn="ctr"/>
            <a:r>
              <a:rPr lang="en-US" sz="1400" b="1" dirty="0" smtClean="0"/>
              <a:t>HCOC</a:t>
            </a:r>
            <a:r>
              <a:rPr lang="en-US" sz="1400" b="1" baseline="-25000" dirty="0" smtClean="0"/>
              <a:t>2</a:t>
            </a:r>
            <a:r>
              <a:rPr lang="en-US" sz="1400" b="1" dirty="0" smtClean="0"/>
              <a:t>H</a:t>
            </a:r>
            <a:r>
              <a:rPr lang="en-US" sz="1400" b="1" baseline="-25000" dirty="0" smtClean="0"/>
              <a:t>3</a:t>
            </a:r>
            <a:endParaRPr lang="en-US" sz="1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108331" y="4990621"/>
            <a:ext cx="13179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i="1" dirty="0" smtClean="0">
                <a:latin typeface="+mj-lt"/>
              </a:rPr>
              <a:t>n</a:t>
            </a:r>
            <a:r>
              <a:rPr lang="en-US" sz="1400" dirty="0" smtClean="0">
                <a:latin typeface="+mj-lt"/>
              </a:rPr>
              <a:t>-</a:t>
            </a:r>
            <a:r>
              <a:rPr lang="en-US" sz="1400" dirty="0" err="1" smtClean="0">
                <a:latin typeface="+mj-lt"/>
              </a:rPr>
              <a:t>Butanal</a:t>
            </a:r>
            <a:endParaRPr lang="en-US" sz="1400" dirty="0" smtClean="0">
              <a:latin typeface="+mj-lt"/>
            </a:endParaRPr>
          </a:p>
          <a:p>
            <a:pPr algn="ctr"/>
            <a:r>
              <a:rPr lang="en-US" sz="1400" dirty="0" smtClean="0">
                <a:latin typeface="+mj-lt"/>
              </a:rPr>
              <a:t>HCOCH</a:t>
            </a:r>
            <a:r>
              <a:rPr lang="en-US" sz="1400" baseline="-25000" dirty="0" smtClean="0">
                <a:latin typeface="+mj-lt"/>
              </a:rPr>
              <a:t>2</a:t>
            </a:r>
            <a:r>
              <a:rPr lang="en-US" sz="1400" dirty="0" smtClean="0">
                <a:latin typeface="+mj-lt"/>
              </a:rPr>
              <a:t>CH</a:t>
            </a:r>
            <a:r>
              <a:rPr lang="en-US" sz="1400" baseline="-25000" dirty="0" smtClean="0">
                <a:latin typeface="+mj-lt"/>
              </a:rPr>
              <a:t>2</a:t>
            </a:r>
            <a:r>
              <a:rPr lang="en-US" sz="1400" dirty="0" smtClean="0">
                <a:latin typeface="+mj-lt"/>
              </a:rPr>
              <a:t>CH</a:t>
            </a:r>
            <a:r>
              <a:rPr lang="en-US" sz="1400" baseline="-25000" dirty="0" smtClean="0">
                <a:latin typeface="+mj-lt"/>
              </a:rPr>
              <a:t>3</a:t>
            </a:r>
            <a:endParaRPr lang="en-US" sz="1400" dirty="0"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80889" y="4983782"/>
            <a:ext cx="11576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i="1" dirty="0" err="1" smtClean="0">
                <a:latin typeface="+mj-lt"/>
              </a:rPr>
              <a:t>i</a:t>
            </a:r>
            <a:r>
              <a:rPr lang="en-US" sz="1400" dirty="0" err="1" smtClean="0">
                <a:latin typeface="+mj-lt"/>
              </a:rPr>
              <a:t>-Butanal</a:t>
            </a:r>
            <a:endParaRPr lang="en-US" sz="1400" dirty="0">
              <a:latin typeface="+mj-lt"/>
            </a:endParaRPr>
          </a:p>
          <a:p>
            <a:pPr algn="ctr"/>
            <a:r>
              <a:rPr lang="en-US" sz="1400" dirty="0" smtClean="0">
                <a:latin typeface="+mj-lt"/>
              </a:rPr>
              <a:t>HCOCH(CH</a:t>
            </a:r>
            <a:r>
              <a:rPr lang="en-US" sz="1400" baseline="-25000" dirty="0" smtClean="0">
                <a:latin typeface="+mj-lt"/>
              </a:rPr>
              <a:t>3</a:t>
            </a:r>
            <a:r>
              <a:rPr lang="en-US" sz="1400" dirty="0" smtClean="0">
                <a:latin typeface="+mj-lt"/>
              </a:rPr>
              <a:t>)</a:t>
            </a:r>
            <a:r>
              <a:rPr lang="en-US" sz="1400" baseline="-25000" dirty="0" smtClean="0">
                <a:latin typeface="+mj-lt"/>
              </a:rPr>
              <a:t>2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0034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7822" t="13754" r="14758" b="18002"/>
          <a:stretch/>
        </p:blipFill>
        <p:spPr>
          <a:xfrm>
            <a:off x="802858" y="435665"/>
            <a:ext cx="1112734" cy="9007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4274" t="19203" r="18952" b="13127"/>
          <a:stretch/>
        </p:blipFill>
        <p:spPr>
          <a:xfrm>
            <a:off x="2803795" y="309274"/>
            <a:ext cx="1435892" cy="11685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2339" t="23217" r="19919" b="13987"/>
          <a:stretch/>
        </p:blipFill>
        <p:spPr>
          <a:xfrm>
            <a:off x="4956522" y="245032"/>
            <a:ext cx="1640605" cy="12138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3790" t="11747" r="1693" b="11408"/>
          <a:stretch/>
        </p:blipFill>
        <p:spPr>
          <a:xfrm>
            <a:off x="7223453" y="383830"/>
            <a:ext cx="2003233" cy="11620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8146" t="24364" r="15241" b="19149"/>
          <a:stretch/>
        </p:blipFill>
        <p:spPr>
          <a:xfrm>
            <a:off x="3701095" y="2209697"/>
            <a:ext cx="2152719" cy="120822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3951" t="14328" r="16049" b="15707"/>
          <a:stretch/>
        </p:blipFill>
        <p:spPr>
          <a:xfrm>
            <a:off x="1163992" y="2089184"/>
            <a:ext cx="1742229" cy="137130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3958" t="17739" r="14584" b="29112"/>
          <a:stretch/>
        </p:blipFill>
        <p:spPr>
          <a:xfrm>
            <a:off x="6573795" y="2221756"/>
            <a:ext cx="2335548" cy="113610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22440" y="1507334"/>
            <a:ext cx="1035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Formic acid</a:t>
            </a:r>
          </a:p>
          <a:p>
            <a:pPr algn="ctr"/>
            <a:r>
              <a:rPr lang="en-US" sz="1400" b="1" dirty="0" smtClean="0"/>
              <a:t>HCOOH</a:t>
            </a:r>
            <a:endParaRPr lang="en-US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084480" y="1513506"/>
            <a:ext cx="10070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Acetic acid</a:t>
            </a:r>
          </a:p>
          <a:p>
            <a:pPr algn="ctr"/>
            <a:r>
              <a:rPr lang="en-US" sz="1400" b="1" dirty="0" smtClean="0"/>
              <a:t>CH</a:t>
            </a:r>
            <a:r>
              <a:rPr lang="en-US" sz="1400" b="1" baseline="-25000" dirty="0" smtClean="0"/>
              <a:t>3</a:t>
            </a:r>
            <a:r>
              <a:rPr lang="en-US" sz="1400" b="1" dirty="0" smtClean="0"/>
              <a:t>COOH</a:t>
            </a:r>
            <a:endParaRPr lang="en-US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227323" y="1506667"/>
            <a:ext cx="1128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Glycolic acid</a:t>
            </a:r>
          </a:p>
          <a:p>
            <a:pPr algn="ctr"/>
            <a:r>
              <a:rPr lang="en-US" sz="1400" dirty="0" smtClean="0">
                <a:latin typeface="+mj-lt"/>
              </a:rPr>
              <a:t>HOCH</a:t>
            </a:r>
            <a:r>
              <a:rPr lang="en-US" sz="1400" baseline="-25000" dirty="0" smtClean="0">
                <a:latin typeface="+mj-lt"/>
              </a:rPr>
              <a:t>2</a:t>
            </a:r>
            <a:r>
              <a:rPr lang="en-US" sz="1400" dirty="0" smtClean="0">
                <a:latin typeface="+mj-lt"/>
              </a:rPr>
              <a:t>COOH</a:t>
            </a:r>
            <a:endParaRPr lang="en-US" sz="1400" dirty="0"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92480" y="1513506"/>
            <a:ext cx="19573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3-Hydroxypropionic acid</a:t>
            </a:r>
          </a:p>
          <a:p>
            <a:pPr algn="ctr"/>
            <a:r>
              <a:rPr lang="en-US" sz="1400" dirty="0" smtClean="0">
                <a:latin typeface="+mj-lt"/>
              </a:rPr>
              <a:t>HOCH</a:t>
            </a:r>
            <a:r>
              <a:rPr lang="en-US" sz="1400" baseline="-25000" dirty="0" smtClean="0">
                <a:latin typeface="+mj-lt"/>
              </a:rPr>
              <a:t>2</a:t>
            </a:r>
            <a:r>
              <a:rPr lang="en-US" sz="1400" dirty="0" smtClean="0">
                <a:latin typeface="+mj-lt"/>
              </a:rPr>
              <a:t>CH</a:t>
            </a:r>
            <a:r>
              <a:rPr lang="en-US" sz="1400" baseline="-25000" dirty="0" smtClean="0">
                <a:latin typeface="+mj-lt"/>
              </a:rPr>
              <a:t>2</a:t>
            </a:r>
            <a:r>
              <a:rPr lang="en-US" sz="1400" dirty="0" smtClean="0">
                <a:latin typeface="+mj-lt"/>
              </a:rPr>
              <a:t>COOH</a:t>
            </a:r>
            <a:endParaRPr lang="en-US" sz="1400" dirty="0"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15827" y="3430838"/>
            <a:ext cx="16770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err="1" smtClean="0">
                <a:latin typeface="+mj-lt"/>
              </a:rPr>
              <a:t>Glyceric</a:t>
            </a:r>
            <a:r>
              <a:rPr lang="en-US" sz="1400" dirty="0" smtClean="0">
                <a:latin typeface="+mj-lt"/>
              </a:rPr>
              <a:t> acid</a:t>
            </a:r>
          </a:p>
          <a:p>
            <a:pPr algn="ctr"/>
            <a:r>
              <a:rPr lang="en-US" sz="1400" dirty="0" smtClean="0">
                <a:latin typeface="+mj-lt"/>
              </a:rPr>
              <a:t>HOCH</a:t>
            </a:r>
            <a:r>
              <a:rPr lang="en-US" sz="1400" baseline="-25000" dirty="0" smtClean="0">
                <a:latin typeface="+mj-lt"/>
              </a:rPr>
              <a:t>2</a:t>
            </a:r>
            <a:r>
              <a:rPr lang="en-US" sz="1400" dirty="0" smtClean="0">
                <a:latin typeface="+mj-lt"/>
              </a:rPr>
              <a:t>CH(OH)COOH</a:t>
            </a:r>
            <a:endParaRPr lang="en-US" sz="1400" dirty="0"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74273" y="3423999"/>
            <a:ext cx="17775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3-Hydroxybutyric acid</a:t>
            </a:r>
            <a:endParaRPr lang="en-US" sz="1400" dirty="0">
              <a:latin typeface="+mj-lt"/>
            </a:endParaRPr>
          </a:p>
          <a:p>
            <a:pPr algn="ctr"/>
            <a:r>
              <a:rPr lang="en-US" sz="1400" dirty="0" smtClean="0">
                <a:latin typeface="+mj-lt"/>
              </a:rPr>
              <a:t>CH</a:t>
            </a:r>
            <a:r>
              <a:rPr lang="en-US" sz="1400" baseline="-25000" dirty="0" smtClean="0">
                <a:latin typeface="+mj-lt"/>
              </a:rPr>
              <a:t>3</a:t>
            </a:r>
            <a:r>
              <a:rPr lang="en-US" sz="1400" dirty="0" smtClean="0">
                <a:latin typeface="+mj-lt"/>
              </a:rPr>
              <a:t>CHOHCH</a:t>
            </a:r>
            <a:r>
              <a:rPr lang="en-US" sz="1400" baseline="-25000" dirty="0" smtClean="0">
                <a:latin typeface="+mj-lt"/>
              </a:rPr>
              <a:t>2</a:t>
            </a:r>
            <a:r>
              <a:rPr lang="en-US" sz="1400" dirty="0" smtClean="0">
                <a:latin typeface="+mj-lt"/>
              </a:rPr>
              <a:t>COOH</a:t>
            </a:r>
            <a:endParaRPr lang="en-US" sz="1400" dirty="0"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83288" y="3433524"/>
            <a:ext cx="1776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4-Hydroxybutyric </a:t>
            </a:r>
            <a:r>
              <a:rPr lang="en-US" sz="1400" dirty="0">
                <a:latin typeface="+mj-lt"/>
              </a:rPr>
              <a:t>acid</a:t>
            </a:r>
          </a:p>
          <a:p>
            <a:pPr algn="ctr"/>
            <a:r>
              <a:rPr lang="en-US" sz="1400" dirty="0" smtClean="0">
                <a:latin typeface="+mj-lt"/>
              </a:rPr>
              <a:t>HOCH</a:t>
            </a:r>
            <a:r>
              <a:rPr lang="en-US" sz="1400" baseline="-25000" dirty="0" smtClean="0">
                <a:latin typeface="+mj-lt"/>
              </a:rPr>
              <a:t>2</a:t>
            </a:r>
            <a:r>
              <a:rPr lang="en-US" sz="1400" dirty="0" smtClean="0">
                <a:latin typeface="+mj-lt"/>
              </a:rPr>
              <a:t>CH</a:t>
            </a:r>
            <a:r>
              <a:rPr lang="en-US" sz="1400" baseline="-25000" dirty="0" smtClean="0">
                <a:latin typeface="+mj-lt"/>
              </a:rPr>
              <a:t>2</a:t>
            </a:r>
            <a:r>
              <a:rPr lang="en-US" sz="1400" dirty="0" smtClean="0">
                <a:latin typeface="+mj-lt"/>
              </a:rPr>
              <a:t>CH</a:t>
            </a:r>
            <a:r>
              <a:rPr lang="en-US" sz="1400" baseline="-25000" dirty="0" smtClean="0">
                <a:latin typeface="+mj-lt"/>
              </a:rPr>
              <a:t>2</a:t>
            </a:r>
            <a:r>
              <a:rPr lang="en-US" sz="1400" dirty="0" smtClean="0">
                <a:latin typeface="+mj-lt"/>
              </a:rPr>
              <a:t>COOH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05620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6086" t="15602" r="9277" b="12327"/>
          <a:stretch/>
        </p:blipFill>
        <p:spPr>
          <a:xfrm>
            <a:off x="5252810" y="2601686"/>
            <a:ext cx="1916113" cy="171767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3066" t="6098" r="31057" b="64067"/>
          <a:stretch/>
        </p:blipFill>
        <p:spPr>
          <a:xfrm>
            <a:off x="3144611" y="2635024"/>
            <a:ext cx="1985964" cy="16779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49331" y="2617560"/>
            <a:ext cx="39145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1E-09</a:t>
            </a:r>
            <a:endParaRPr 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9331" y="3008085"/>
            <a:ext cx="39145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1E-11</a:t>
            </a:r>
            <a:endParaRPr 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4568" y="3403373"/>
            <a:ext cx="39145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1E-13</a:t>
            </a:r>
            <a:endParaRPr 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4568" y="3793898"/>
            <a:ext cx="39145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1E-15</a:t>
            </a:r>
            <a:endParaRPr 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4568" y="4179660"/>
            <a:ext cx="39145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1E-17</a:t>
            </a:r>
            <a:endParaRPr 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51801" y="2676312"/>
            <a:ext cx="39145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1E-09</a:t>
            </a:r>
            <a:endParaRPr 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61326" y="2860491"/>
            <a:ext cx="39145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1E-11</a:t>
            </a:r>
            <a:endParaRPr 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54976" y="3055828"/>
            <a:ext cx="39145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1E-13</a:t>
            </a:r>
            <a:endParaRPr 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58151" y="3240007"/>
            <a:ext cx="39145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1E-15</a:t>
            </a:r>
            <a:endParaRPr 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58151" y="3432169"/>
            <a:ext cx="39145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1E-17</a:t>
            </a:r>
            <a:endParaRPr 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48626" y="3619082"/>
            <a:ext cx="39145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1E-19</a:t>
            </a:r>
            <a:endParaRPr 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58151" y="3803261"/>
            <a:ext cx="39145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1E-21</a:t>
            </a:r>
            <a:endParaRPr 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51801" y="3995423"/>
            <a:ext cx="39145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1E-23</a:t>
            </a:r>
            <a:endParaRPr 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54976" y="4182777"/>
            <a:ext cx="39145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1E-25</a:t>
            </a:r>
            <a:endParaRPr 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79506" y="4271993"/>
            <a:ext cx="4288353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Arial" panose="020B0604020202020204" pitchFamily="34" charset="0"/>
                <a:cs typeface="Arial" panose="020B0604020202020204" pitchFamily="34" charset="0"/>
              </a:rPr>
              <a:t>1E+05                                 1E+06                                1E+07      1E+04               1E+05                  1E+06                  1E+07</a:t>
            </a:r>
            <a:endParaRPr 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42595" y="4421774"/>
            <a:ext cx="263726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yr</a:t>
            </a:r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                                                                                     Time (</a:t>
            </a:r>
            <a:r>
              <a:rPr lang="en-US" sz="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yr</a:t>
            </a:r>
            <a:r>
              <a:rPr lang="en-US" sz="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16200000">
            <a:off x="2568488" y="3360497"/>
            <a:ext cx="42992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700" b="1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/n</a:t>
            </a:r>
            <a:r>
              <a:rPr lang="en-US" sz="700" b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H2</a:t>
            </a:r>
            <a:endParaRPr lang="en-US" sz="7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250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92300" y="2838450"/>
            <a:ext cx="11161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Ethylene glycol</a:t>
            </a: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4940300" y="2838450"/>
            <a:ext cx="11161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Ethylene glycol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7109" t="8726" r="11692" b="4515"/>
          <a:stretch/>
        </p:blipFill>
        <p:spPr>
          <a:xfrm>
            <a:off x="1468121" y="2743200"/>
            <a:ext cx="3192780" cy="26136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1249" t="8766" r="12643" b="5023"/>
          <a:stretch/>
        </p:blipFill>
        <p:spPr>
          <a:xfrm>
            <a:off x="4676775" y="2752724"/>
            <a:ext cx="2992564" cy="259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824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0"/>
          <a:stretch/>
        </p:blipFill>
        <p:spPr>
          <a:xfrm>
            <a:off x="2491740" y="2113757"/>
            <a:ext cx="5134610" cy="41529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756935" y="4706754"/>
            <a:ext cx="869415" cy="4620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756935" y="4728472"/>
            <a:ext cx="558265" cy="2092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9144" rIns="0" rtlCol="0">
            <a:spAutoFit/>
          </a:bodyPr>
          <a:lstStyle/>
          <a:p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IR Laser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10124" y="3679796"/>
            <a:ext cx="2016226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Pulsed VUV Photoionization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02144" y="2691426"/>
            <a:ext cx="624205" cy="286232"/>
          </a:xfrm>
          <a:prstGeom prst="rect">
            <a:avLst/>
          </a:prstGeom>
          <a:solidFill>
            <a:schemeClr val="bg1"/>
          </a:solidFill>
        </p:spPr>
        <p:txBody>
          <a:bodyPr wrap="square" lIns="0" tIns="9144" rIns="0" rtlCol="0">
            <a:spAutoFit/>
          </a:bodyPr>
          <a:lstStyle/>
          <a:p>
            <a:r>
              <a:rPr lang="en-US" sz="500" dirty="0" smtClean="0">
                <a:latin typeface="Arial" panose="020B0604020202020204" pitchFamily="34" charset="0"/>
                <a:cs typeface="Arial" panose="020B0604020202020204" pitchFamily="34" charset="0"/>
              </a:rPr>
              <a:t>Ion </a:t>
            </a:r>
          </a:p>
          <a:p>
            <a:r>
              <a:rPr lang="en-US" sz="500" dirty="0" smtClean="0">
                <a:latin typeface="Arial" panose="020B0604020202020204" pitchFamily="34" charset="0"/>
                <a:cs typeface="Arial" panose="020B0604020202020204" pitchFamily="34" charset="0"/>
              </a:rPr>
              <a:t>Collecting</a:t>
            </a:r>
          </a:p>
          <a:p>
            <a:r>
              <a:rPr lang="en-US" sz="500" dirty="0" smtClean="0">
                <a:latin typeface="Arial" panose="020B0604020202020204" pitchFamily="34" charset="0"/>
                <a:cs typeface="Arial" panose="020B0604020202020204" pitchFamily="34" charset="0"/>
              </a:rPr>
              <a:t>Lens</a:t>
            </a:r>
            <a:endParaRPr lang="en-US" sz="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35741" y="6016625"/>
            <a:ext cx="869415" cy="189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279453" y="5861317"/>
            <a:ext cx="434707" cy="189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78247" y="5842897"/>
            <a:ext cx="815809" cy="363176"/>
          </a:xfrm>
          <a:prstGeom prst="rect">
            <a:avLst/>
          </a:prstGeom>
          <a:noFill/>
        </p:spPr>
        <p:txBody>
          <a:bodyPr wrap="square" lIns="0" tIns="9144" rIns="0" rtlCol="0">
            <a:spAutoFit/>
          </a:bodyPr>
          <a:lstStyle/>
          <a:p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FT/IR</a:t>
            </a:r>
          </a:p>
          <a:p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Spectrometer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83748" y="5842897"/>
            <a:ext cx="815809" cy="363176"/>
          </a:xfrm>
          <a:prstGeom prst="rect">
            <a:avLst/>
          </a:prstGeom>
          <a:solidFill>
            <a:schemeClr val="bg1"/>
          </a:solidFill>
        </p:spPr>
        <p:txBody>
          <a:bodyPr wrap="square" lIns="0" tIns="9144" rIns="0" rtlCol="0">
            <a:spAutoFit/>
          </a:bodyPr>
          <a:lstStyle/>
          <a:p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Raman Spectrometer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79800" y="5303995"/>
            <a:ext cx="780007" cy="363176"/>
          </a:xfrm>
          <a:prstGeom prst="rect">
            <a:avLst/>
          </a:prstGeom>
          <a:solidFill>
            <a:schemeClr val="bg1"/>
          </a:solidFill>
        </p:spPr>
        <p:txBody>
          <a:bodyPr wrap="square" lIns="0" tIns="9144" rIns="0" rtlCol="0">
            <a:spAutoFit/>
          </a:bodyPr>
          <a:lstStyle/>
          <a:p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UV/VIS Spectrometer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645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5510213" y="4905374"/>
            <a:ext cx="8477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472113" y="3605209"/>
            <a:ext cx="847725" cy="0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3857626" y="4036218"/>
            <a:ext cx="0" cy="845345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3855245" y="3183730"/>
            <a:ext cx="0" cy="845345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5703094" y="4040980"/>
            <a:ext cx="0" cy="845345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5700713" y="3188492"/>
            <a:ext cx="0" cy="845345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4379120" y="2647946"/>
            <a:ext cx="0" cy="2243143"/>
          </a:xfrm>
          <a:prstGeom prst="straightConnector1">
            <a:avLst/>
          </a:prstGeom>
          <a:ln w="38100">
            <a:solidFill>
              <a:srgbClr val="7030A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3652838" y="4905374"/>
            <a:ext cx="8477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6031707" y="3631404"/>
            <a:ext cx="0" cy="1273970"/>
          </a:xfrm>
          <a:prstGeom prst="straightConnector1">
            <a:avLst/>
          </a:prstGeom>
          <a:ln w="38100">
            <a:solidFill>
              <a:srgbClr val="7030A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6065044" y="3162297"/>
            <a:ext cx="0" cy="442913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514976" y="3162297"/>
            <a:ext cx="8477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4167188" y="2657471"/>
            <a:ext cx="0" cy="504826"/>
          </a:xfrm>
          <a:prstGeom prst="straightConnector1">
            <a:avLst/>
          </a:prstGeom>
          <a:ln w="38100">
            <a:solidFill>
              <a:srgbClr val="FF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3652838" y="3167062"/>
            <a:ext cx="8477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614738" y="2647946"/>
            <a:ext cx="847725" cy="0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323968" y="5121274"/>
            <a:ext cx="1595309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600" dirty="0" smtClean="0"/>
              <a:t>ω</a:t>
            </a:r>
            <a:r>
              <a:rPr lang="en-US" sz="1600" baseline="-25000" dirty="0" smtClean="0"/>
              <a:t>VUV</a:t>
            </a:r>
            <a:r>
              <a:rPr lang="en-US" sz="1600" dirty="0" smtClean="0"/>
              <a:t> </a:t>
            </a:r>
            <a:r>
              <a:rPr lang="en-US" sz="1700" dirty="0" smtClean="0"/>
              <a:t>= 2</a:t>
            </a:r>
            <a:r>
              <a:rPr lang="el-GR" sz="1700" dirty="0" smtClean="0"/>
              <a:t>ω</a:t>
            </a:r>
            <a:r>
              <a:rPr lang="en-US" sz="1700" baseline="-25000" dirty="0" smtClean="0"/>
              <a:t>1</a:t>
            </a:r>
            <a:r>
              <a:rPr lang="en-US" sz="1700" dirty="0" smtClean="0"/>
              <a:t> + </a:t>
            </a:r>
            <a:r>
              <a:rPr lang="el-GR" sz="1700" dirty="0" smtClean="0"/>
              <a:t>ω</a:t>
            </a:r>
            <a:r>
              <a:rPr lang="en-US" sz="1700" baseline="-25000" dirty="0" smtClean="0"/>
              <a:t>2</a:t>
            </a:r>
            <a:r>
              <a:rPr lang="en-US" sz="1700" dirty="0" smtClean="0"/>
              <a:t> </a:t>
            </a:r>
            <a:endParaRPr lang="en-US" sz="1700" dirty="0"/>
          </a:p>
        </p:txBody>
      </p:sp>
      <p:sp>
        <p:nvSpPr>
          <p:cNvPr id="29" name="TextBox 28"/>
          <p:cNvSpPr txBox="1"/>
          <p:nvPr/>
        </p:nvSpPr>
        <p:spPr>
          <a:xfrm>
            <a:off x="5153154" y="5121274"/>
            <a:ext cx="1595309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600" dirty="0" smtClean="0"/>
              <a:t>ω</a:t>
            </a:r>
            <a:r>
              <a:rPr lang="en-US" sz="1600" baseline="-25000" dirty="0" smtClean="0"/>
              <a:t>VUV</a:t>
            </a:r>
            <a:r>
              <a:rPr lang="en-US" sz="1600" dirty="0" smtClean="0"/>
              <a:t> </a:t>
            </a:r>
            <a:r>
              <a:rPr lang="en-US" sz="1700" dirty="0" smtClean="0"/>
              <a:t>= 2</a:t>
            </a:r>
            <a:r>
              <a:rPr lang="el-GR" sz="1700" dirty="0" smtClean="0"/>
              <a:t>ω</a:t>
            </a:r>
            <a:r>
              <a:rPr lang="en-US" sz="1700" baseline="-25000" dirty="0" smtClean="0"/>
              <a:t>1</a:t>
            </a:r>
            <a:r>
              <a:rPr lang="en-US" sz="1700" dirty="0" smtClean="0"/>
              <a:t> − </a:t>
            </a:r>
            <a:r>
              <a:rPr lang="el-GR" sz="1700" dirty="0" smtClean="0"/>
              <a:t>ω</a:t>
            </a:r>
            <a:r>
              <a:rPr lang="en-US" sz="1700" baseline="-25000" dirty="0" smtClean="0"/>
              <a:t>2</a:t>
            </a:r>
            <a:r>
              <a:rPr lang="en-US" sz="1700" dirty="0" smtClean="0"/>
              <a:t> </a:t>
            </a:r>
            <a:endParaRPr lang="en-US" sz="1700" dirty="0"/>
          </a:p>
        </p:txBody>
      </p:sp>
      <p:sp>
        <p:nvSpPr>
          <p:cNvPr id="30" name="TextBox 29"/>
          <p:cNvSpPr txBox="1"/>
          <p:nvPr/>
        </p:nvSpPr>
        <p:spPr>
          <a:xfrm>
            <a:off x="3310091" y="4292634"/>
            <a:ext cx="41069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700" dirty="0" smtClean="0"/>
              <a:t>ω</a:t>
            </a:r>
            <a:r>
              <a:rPr lang="en-US" sz="1700" baseline="-25000" dirty="0" smtClean="0"/>
              <a:t>1</a:t>
            </a:r>
            <a:endParaRPr lang="en-US" sz="1700" dirty="0"/>
          </a:p>
        </p:txBody>
      </p:sp>
      <p:sp>
        <p:nvSpPr>
          <p:cNvPr id="31" name="TextBox 30"/>
          <p:cNvSpPr txBox="1"/>
          <p:nvPr/>
        </p:nvSpPr>
        <p:spPr>
          <a:xfrm>
            <a:off x="3307634" y="3423513"/>
            <a:ext cx="41069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700" dirty="0" smtClean="0"/>
              <a:t>ω</a:t>
            </a:r>
            <a:r>
              <a:rPr lang="en-US" sz="1700" baseline="-25000" dirty="0" smtClean="0"/>
              <a:t>1</a:t>
            </a:r>
            <a:endParaRPr lang="en-US" sz="1700" dirty="0"/>
          </a:p>
        </p:txBody>
      </p:sp>
      <p:sp>
        <p:nvSpPr>
          <p:cNvPr id="32" name="TextBox 31"/>
          <p:cNvSpPr txBox="1"/>
          <p:nvPr/>
        </p:nvSpPr>
        <p:spPr>
          <a:xfrm>
            <a:off x="3188497" y="2988953"/>
            <a:ext cx="52129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2</a:t>
            </a:r>
            <a:r>
              <a:rPr lang="el-GR" sz="1700" dirty="0" smtClean="0"/>
              <a:t>ω</a:t>
            </a:r>
            <a:r>
              <a:rPr lang="en-US" sz="1700" baseline="-25000" dirty="0" smtClean="0"/>
              <a:t>1</a:t>
            </a:r>
            <a:endParaRPr lang="en-US" sz="1700" dirty="0"/>
          </a:p>
        </p:txBody>
      </p:sp>
      <p:sp>
        <p:nvSpPr>
          <p:cNvPr id="33" name="TextBox 32"/>
          <p:cNvSpPr txBox="1"/>
          <p:nvPr/>
        </p:nvSpPr>
        <p:spPr>
          <a:xfrm>
            <a:off x="3289216" y="2724065"/>
            <a:ext cx="41069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700" dirty="0" smtClean="0"/>
              <a:t>ω</a:t>
            </a:r>
            <a:r>
              <a:rPr lang="en-US" sz="1700" baseline="-25000" dirty="0" smtClean="0"/>
              <a:t>2</a:t>
            </a:r>
            <a:endParaRPr lang="en-US" sz="1700" dirty="0"/>
          </a:p>
        </p:txBody>
      </p:sp>
      <p:sp>
        <p:nvSpPr>
          <p:cNvPr id="34" name="TextBox 33"/>
          <p:cNvSpPr txBox="1"/>
          <p:nvPr/>
        </p:nvSpPr>
        <p:spPr>
          <a:xfrm>
            <a:off x="4422692" y="3777456"/>
            <a:ext cx="593432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700" dirty="0" smtClean="0"/>
              <a:t>ω</a:t>
            </a:r>
            <a:r>
              <a:rPr lang="en-US" sz="1700" baseline="-25000" dirty="0" smtClean="0"/>
              <a:t>VUV</a:t>
            </a:r>
            <a:endParaRPr lang="en-US" sz="1700" dirty="0"/>
          </a:p>
        </p:txBody>
      </p:sp>
      <p:sp>
        <p:nvSpPr>
          <p:cNvPr id="36" name="TextBox 35"/>
          <p:cNvSpPr txBox="1"/>
          <p:nvPr/>
        </p:nvSpPr>
        <p:spPr>
          <a:xfrm>
            <a:off x="5155611" y="4308401"/>
            <a:ext cx="41069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700" dirty="0" smtClean="0"/>
              <a:t>ω</a:t>
            </a:r>
            <a:r>
              <a:rPr lang="en-US" sz="1700" baseline="-25000" dirty="0" smtClean="0"/>
              <a:t>1</a:t>
            </a:r>
            <a:endParaRPr lang="en-US" sz="1700" dirty="0"/>
          </a:p>
        </p:txBody>
      </p:sp>
      <p:sp>
        <p:nvSpPr>
          <p:cNvPr id="37" name="TextBox 36"/>
          <p:cNvSpPr txBox="1"/>
          <p:nvPr/>
        </p:nvSpPr>
        <p:spPr>
          <a:xfrm>
            <a:off x="5153154" y="3439280"/>
            <a:ext cx="41069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700" dirty="0" smtClean="0"/>
              <a:t>ω</a:t>
            </a:r>
            <a:r>
              <a:rPr lang="en-US" sz="1700" baseline="-25000" dirty="0" smtClean="0"/>
              <a:t>1</a:t>
            </a:r>
            <a:endParaRPr lang="en-US" sz="1700" dirty="0"/>
          </a:p>
        </p:txBody>
      </p:sp>
      <p:sp>
        <p:nvSpPr>
          <p:cNvPr id="38" name="TextBox 37"/>
          <p:cNvSpPr txBox="1"/>
          <p:nvPr/>
        </p:nvSpPr>
        <p:spPr>
          <a:xfrm>
            <a:off x="5034017" y="3004720"/>
            <a:ext cx="52129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2</a:t>
            </a:r>
            <a:r>
              <a:rPr lang="el-GR" sz="1700" dirty="0" smtClean="0"/>
              <a:t>ω</a:t>
            </a:r>
            <a:r>
              <a:rPr lang="en-US" sz="1700" baseline="-25000" dirty="0" smtClean="0"/>
              <a:t>1</a:t>
            </a:r>
            <a:endParaRPr lang="en-US" sz="1700" dirty="0"/>
          </a:p>
        </p:txBody>
      </p:sp>
      <p:sp>
        <p:nvSpPr>
          <p:cNvPr id="39" name="TextBox 38"/>
          <p:cNvSpPr txBox="1"/>
          <p:nvPr/>
        </p:nvSpPr>
        <p:spPr>
          <a:xfrm>
            <a:off x="6385303" y="3206781"/>
            <a:ext cx="41069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700" dirty="0" smtClean="0"/>
              <a:t>ω</a:t>
            </a:r>
            <a:r>
              <a:rPr lang="en-US" sz="1700" baseline="-25000" dirty="0" smtClean="0"/>
              <a:t>2</a:t>
            </a:r>
            <a:endParaRPr lang="en-US" sz="1700" dirty="0"/>
          </a:p>
        </p:txBody>
      </p:sp>
      <p:sp>
        <p:nvSpPr>
          <p:cNvPr id="40" name="TextBox 39"/>
          <p:cNvSpPr txBox="1"/>
          <p:nvPr/>
        </p:nvSpPr>
        <p:spPr>
          <a:xfrm>
            <a:off x="6268212" y="3793223"/>
            <a:ext cx="593432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700" dirty="0" smtClean="0"/>
              <a:t>ω</a:t>
            </a:r>
            <a:r>
              <a:rPr lang="en-US" sz="1700" baseline="-25000" dirty="0" smtClean="0"/>
              <a:t>VUV</a:t>
            </a:r>
            <a:endParaRPr lang="en-US" sz="1700" dirty="0"/>
          </a:p>
        </p:txBody>
      </p:sp>
      <p:cxnSp>
        <p:nvCxnSpPr>
          <p:cNvPr id="42" name="Straight Arrow Connector 41"/>
          <p:cNvCxnSpPr/>
          <p:nvPr/>
        </p:nvCxnSpPr>
        <p:spPr>
          <a:xfrm flipV="1">
            <a:off x="2071697" y="4147166"/>
            <a:ext cx="0" cy="760879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2071697" y="3370520"/>
            <a:ext cx="0" cy="760879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2071697" y="2597784"/>
            <a:ext cx="0" cy="760879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2583657" y="2571733"/>
            <a:ext cx="0" cy="2319357"/>
          </a:xfrm>
          <a:prstGeom prst="straightConnector1">
            <a:avLst/>
          </a:prstGeom>
          <a:ln w="38100">
            <a:solidFill>
              <a:srgbClr val="7030A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1895060" y="2571733"/>
            <a:ext cx="8477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1895268" y="4905374"/>
            <a:ext cx="8477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1788386" y="5121274"/>
            <a:ext cx="116089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600" dirty="0" smtClean="0"/>
              <a:t>ω</a:t>
            </a:r>
            <a:r>
              <a:rPr lang="en-US" sz="1600" baseline="-25000" dirty="0" smtClean="0"/>
              <a:t>VUV</a:t>
            </a:r>
            <a:r>
              <a:rPr lang="en-US" sz="1600" dirty="0" smtClean="0"/>
              <a:t> </a:t>
            </a:r>
            <a:r>
              <a:rPr lang="en-US" sz="1700" dirty="0" smtClean="0"/>
              <a:t>= 3</a:t>
            </a:r>
            <a:r>
              <a:rPr lang="el-GR" sz="1700" dirty="0" smtClean="0"/>
              <a:t>ω</a:t>
            </a:r>
            <a:r>
              <a:rPr lang="en-US" sz="1700" baseline="-25000" dirty="0" smtClean="0"/>
              <a:t>1</a:t>
            </a:r>
            <a:r>
              <a:rPr lang="en-US" sz="1700" dirty="0" smtClean="0"/>
              <a:t> </a:t>
            </a:r>
            <a:endParaRPr lang="en-US" sz="1700" dirty="0"/>
          </a:p>
        </p:txBody>
      </p:sp>
      <p:sp>
        <p:nvSpPr>
          <p:cNvPr id="51" name="TextBox 50"/>
          <p:cNvSpPr txBox="1"/>
          <p:nvPr/>
        </p:nvSpPr>
        <p:spPr>
          <a:xfrm>
            <a:off x="1629284" y="4357230"/>
            <a:ext cx="41069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700" dirty="0" smtClean="0"/>
              <a:t>ω</a:t>
            </a:r>
            <a:r>
              <a:rPr lang="en-US" sz="1700" baseline="-25000" dirty="0" smtClean="0"/>
              <a:t>1</a:t>
            </a:r>
            <a:endParaRPr lang="en-US" sz="1700" dirty="0"/>
          </a:p>
        </p:txBody>
      </p:sp>
      <p:sp>
        <p:nvSpPr>
          <p:cNvPr id="52" name="TextBox 51"/>
          <p:cNvSpPr txBox="1"/>
          <p:nvPr/>
        </p:nvSpPr>
        <p:spPr>
          <a:xfrm>
            <a:off x="1626827" y="3583364"/>
            <a:ext cx="41069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700" dirty="0" smtClean="0"/>
              <a:t>ω</a:t>
            </a:r>
            <a:r>
              <a:rPr lang="en-US" sz="1700" baseline="-25000" dirty="0" smtClean="0"/>
              <a:t>1</a:t>
            </a:r>
            <a:endParaRPr lang="en-US" sz="1700" dirty="0"/>
          </a:p>
        </p:txBody>
      </p:sp>
      <p:sp>
        <p:nvSpPr>
          <p:cNvPr id="53" name="TextBox 52"/>
          <p:cNvSpPr txBox="1"/>
          <p:nvPr/>
        </p:nvSpPr>
        <p:spPr>
          <a:xfrm>
            <a:off x="1615792" y="2797693"/>
            <a:ext cx="41069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700" dirty="0" smtClean="0"/>
              <a:t>ω</a:t>
            </a:r>
            <a:r>
              <a:rPr lang="en-US" sz="1700" baseline="-25000" dirty="0" smtClean="0"/>
              <a:t>1</a:t>
            </a:r>
            <a:endParaRPr lang="en-US" sz="1700" dirty="0"/>
          </a:p>
        </p:txBody>
      </p:sp>
      <p:sp>
        <p:nvSpPr>
          <p:cNvPr id="54" name="TextBox 53"/>
          <p:cNvSpPr txBox="1"/>
          <p:nvPr/>
        </p:nvSpPr>
        <p:spPr>
          <a:xfrm>
            <a:off x="2562747" y="3492561"/>
            <a:ext cx="593432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700" dirty="0" smtClean="0"/>
              <a:t>ω</a:t>
            </a:r>
            <a:r>
              <a:rPr lang="en-US" sz="1700" baseline="-25000" dirty="0" smtClean="0"/>
              <a:t>VUV</a:t>
            </a:r>
            <a:endParaRPr lang="en-US" sz="1700" dirty="0"/>
          </a:p>
        </p:txBody>
      </p:sp>
      <p:sp>
        <p:nvSpPr>
          <p:cNvPr id="55" name="TextBox 54"/>
          <p:cNvSpPr txBox="1"/>
          <p:nvPr/>
        </p:nvSpPr>
        <p:spPr>
          <a:xfrm>
            <a:off x="1422480" y="2346649"/>
            <a:ext cx="52129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3</a:t>
            </a:r>
            <a:r>
              <a:rPr lang="el-GR" sz="1700" dirty="0" smtClean="0"/>
              <a:t>ω</a:t>
            </a:r>
            <a:r>
              <a:rPr lang="en-US" sz="1700" baseline="-25000" dirty="0" smtClean="0"/>
              <a:t>1</a:t>
            </a:r>
            <a:endParaRPr lang="en-US" sz="1700" dirty="0"/>
          </a:p>
        </p:txBody>
      </p:sp>
      <p:cxnSp>
        <p:nvCxnSpPr>
          <p:cNvPr id="56" name="Straight Arrow Connector 55"/>
          <p:cNvCxnSpPr/>
          <p:nvPr/>
        </p:nvCxnSpPr>
        <p:spPr>
          <a:xfrm flipH="1" flipV="1">
            <a:off x="7774782" y="3823741"/>
            <a:ext cx="9912" cy="1088341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7364164" y="4905374"/>
            <a:ext cx="8477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V="1">
            <a:off x="7768888" y="2428875"/>
            <a:ext cx="0" cy="1364348"/>
          </a:xfrm>
          <a:prstGeom prst="straightConnector1">
            <a:avLst/>
          </a:prstGeom>
          <a:ln w="38100">
            <a:solidFill>
              <a:srgbClr val="FF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7364164" y="3784282"/>
            <a:ext cx="8477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7326064" y="2647946"/>
            <a:ext cx="847725" cy="0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7115563" y="4167857"/>
            <a:ext cx="41069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700" dirty="0" smtClean="0"/>
              <a:t>ω</a:t>
            </a:r>
            <a:r>
              <a:rPr lang="en-US" sz="1700" baseline="-25000" dirty="0" smtClean="0"/>
              <a:t>1</a:t>
            </a:r>
            <a:endParaRPr lang="en-US" sz="1700" dirty="0"/>
          </a:p>
        </p:txBody>
      </p:sp>
      <p:sp>
        <p:nvSpPr>
          <p:cNvPr id="66" name="TextBox 65"/>
          <p:cNvSpPr txBox="1"/>
          <p:nvPr/>
        </p:nvSpPr>
        <p:spPr>
          <a:xfrm>
            <a:off x="8224575" y="3345700"/>
            <a:ext cx="1331583" cy="877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Excited</a:t>
            </a:r>
          </a:p>
          <a:p>
            <a:r>
              <a:rPr lang="en-US" sz="1700" dirty="0" smtClean="0"/>
              <a:t>intermediate</a:t>
            </a:r>
          </a:p>
          <a:p>
            <a:r>
              <a:rPr lang="en-US" sz="1700" dirty="0" smtClean="0"/>
              <a:t>state</a:t>
            </a:r>
            <a:endParaRPr lang="en-US" sz="1700" dirty="0"/>
          </a:p>
        </p:txBody>
      </p:sp>
      <p:sp>
        <p:nvSpPr>
          <p:cNvPr id="67" name="TextBox 66"/>
          <p:cNvSpPr txBox="1"/>
          <p:nvPr/>
        </p:nvSpPr>
        <p:spPr>
          <a:xfrm>
            <a:off x="7146266" y="2990821"/>
            <a:ext cx="41069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700" dirty="0" smtClean="0"/>
              <a:t>ω</a:t>
            </a:r>
            <a:r>
              <a:rPr lang="en-US" sz="1700" baseline="-25000" dirty="0" smtClean="0"/>
              <a:t>2</a:t>
            </a:r>
            <a:endParaRPr lang="en-US" sz="1700" dirty="0"/>
          </a:p>
        </p:txBody>
      </p:sp>
      <p:sp>
        <p:nvSpPr>
          <p:cNvPr id="72" name="TextBox 71"/>
          <p:cNvSpPr txBox="1"/>
          <p:nvPr/>
        </p:nvSpPr>
        <p:spPr>
          <a:xfrm>
            <a:off x="8173613" y="2346573"/>
            <a:ext cx="105586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700" dirty="0" smtClean="0"/>
              <a:t>Ionization</a:t>
            </a:r>
          </a:p>
          <a:p>
            <a:pPr algn="r"/>
            <a:r>
              <a:rPr lang="en-US" sz="1700" dirty="0" smtClean="0"/>
              <a:t>threshold</a:t>
            </a: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498162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9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6000"/>
                    </a14:imgEffect>
                    <a14:imgEffect>
                      <a14:brightnessContrast bright="25000" contrast="11000"/>
                    </a14:imgEffect>
                  </a14:imgLayer>
                </a14:imgProps>
              </a:ext>
            </a:extLst>
          </a:blip>
          <a:srcRect l="33373" t="11170" r="10992" b="10101"/>
          <a:stretch/>
        </p:blipFill>
        <p:spPr>
          <a:xfrm>
            <a:off x="1405819" y="5593077"/>
            <a:ext cx="702704" cy="55935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9375" t="18480" r="27396" b="22631"/>
          <a:stretch/>
        </p:blipFill>
        <p:spPr>
          <a:xfrm>
            <a:off x="1559378" y="266700"/>
            <a:ext cx="489577" cy="48804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2917" t="10332" r="15417" b="8187"/>
          <a:stretch/>
        </p:blipFill>
        <p:spPr>
          <a:xfrm>
            <a:off x="1517523" y="1148372"/>
            <a:ext cx="529051" cy="4693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5347" t="13233" r="22639" b="16643"/>
          <a:stretch/>
        </p:blipFill>
        <p:spPr>
          <a:xfrm>
            <a:off x="1414804" y="2087408"/>
            <a:ext cx="710092" cy="5384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bright="22000" contrast="1000"/>
                    </a14:imgEffect>
                  </a14:imgLayer>
                </a14:imgProps>
              </a:ext>
            </a:extLst>
          </a:blip>
          <a:srcRect l="26736" t="12245" r="18195" b="13557"/>
          <a:stretch/>
        </p:blipFill>
        <p:spPr>
          <a:xfrm>
            <a:off x="1417186" y="4743992"/>
            <a:ext cx="699948" cy="53047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2917" t="37184" r="9791" b="36026"/>
          <a:stretch/>
        </p:blipFill>
        <p:spPr>
          <a:xfrm>
            <a:off x="1328578" y="6474295"/>
            <a:ext cx="857561" cy="19204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90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3294" t="20741" r="32847" b="20259"/>
          <a:stretch/>
        </p:blipFill>
        <p:spPr>
          <a:xfrm>
            <a:off x="1958468" y="831551"/>
            <a:ext cx="115601" cy="11330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90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4087" t="26831" r="2024" b="25762"/>
          <a:stretch/>
        </p:blipFill>
        <p:spPr>
          <a:xfrm rot="16200000">
            <a:off x="3280805" y="1513820"/>
            <a:ext cx="288694" cy="120499"/>
          </a:xfrm>
          <a:prstGeom prst="rect">
            <a:avLst/>
          </a:prstGeom>
        </p:spPr>
      </p:pic>
      <p:cxnSp>
        <p:nvCxnSpPr>
          <p:cNvPr id="17" name="Straight Arrow Connector 16"/>
          <p:cNvCxnSpPr/>
          <p:nvPr/>
        </p:nvCxnSpPr>
        <p:spPr>
          <a:xfrm>
            <a:off x="1769269" y="785814"/>
            <a:ext cx="0" cy="2857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871662" y="888206"/>
            <a:ext cx="666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1769269" y="1710098"/>
            <a:ext cx="0" cy="2857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2917" t="10332" r="15417" b="8187"/>
          <a:stretch/>
        </p:blipFill>
        <p:spPr>
          <a:xfrm>
            <a:off x="2016268" y="1718417"/>
            <a:ext cx="222019" cy="196952"/>
          </a:xfrm>
          <a:prstGeom prst="rect">
            <a:avLst/>
          </a:prstGeom>
        </p:spPr>
      </p:pic>
      <p:sp>
        <p:nvSpPr>
          <p:cNvPr id="25" name="Double Bracket 24"/>
          <p:cNvSpPr/>
          <p:nvPr/>
        </p:nvSpPr>
        <p:spPr>
          <a:xfrm>
            <a:off x="1352464" y="2097239"/>
            <a:ext cx="854869" cy="521407"/>
          </a:xfrm>
          <a:prstGeom prst="bracketPair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2133691" y="1936177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</a:t>
            </a:r>
            <a:endParaRPr lang="en-US" dirty="0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1769268" y="2657844"/>
            <a:ext cx="0" cy="2857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6528" t="12863" r="20139" b="14175"/>
          <a:stretch/>
        </p:blipFill>
        <p:spPr>
          <a:xfrm>
            <a:off x="1394136" y="3859115"/>
            <a:ext cx="702645" cy="540707"/>
          </a:xfrm>
          <a:prstGeom prst="rect">
            <a:avLst/>
          </a:prstGeom>
        </p:spPr>
      </p:pic>
      <p:cxnSp>
        <p:nvCxnSpPr>
          <p:cNvPr id="29" name="Straight Arrow Connector 28"/>
          <p:cNvCxnSpPr/>
          <p:nvPr/>
        </p:nvCxnSpPr>
        <p:spPr>
          <a:xfrm>
            <a:off x="1766886" y="3596386"/>
            <a:ext cx="0" cy="2857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5347" t="13233" r="22639" b="16643"/>
          <a:stretch/>
        </p:blipFill>
        <p:spPr>
          <a:xfrm>
            <a:off x="1423599" y="2999747"/>
            <a:ext cx="710092" cy="538495"/>
          </a:xfrm>
          <a:prstGeom prst="rect">
            <a:avLst/>
          </a:prstGeom>
        </p:spPr>
      </p:pic>
      <p:cxnSp>
        <p:nvCxnSpPr>
          <p:cNvPr id="31" name="Straight Arrow Connector 30"/>
          <p:cNvCxnSpPr/>
          <p:nvPr/>
        </p:nvCxnSpPr>
        <p:spPr>
          <a:xfrm>
            <a:off x="1766886" y="4434275"/>
            <a:ext cx="0" cy="2857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1757359" y="5329625"/>
            <a:ext cx="0" cy="2857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1757359" y="6105921"/>
            <a:ext cx="0" cy="2857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822421" y="4155725"/>
            <a:ext cx="491871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586225" y="5013150"/>
            <a:ext cx="728067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H="1">
            <a:off x="2233482" y="4885404"/>
            <a:ext cx="404574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20"/>
          <a:srcRect r="20383"/>
          <a:stretch/>
        </p:blipFill>
        <p:spPr>
          <a:xfrm>
            <a:off x="586225" y="2318209"/>
            <a:ext cx="448309" cy="2712277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21"/>
          <a:srcRect r="22808"/>
          <a:stretch/>
        </p:blipFill>
        <p:spPr>
          <a:xfrm>
            <a:off x="822421" y="2319073"/>
            <a:ext cx="442023" cy="1854289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21"/>
          <a:srcRect r="45146"/>
          <a:stretch/>
        </p:blipFill>
        <p:spPr>
          <a:xfrm rot="10800000">
            <a:off x="2333624" y="3232881"/>
            <a:ext cx="314105" cy="1673952"/>
          </a:xfrm>
          <a:prstGeom prst="rect">
            <a:avLst/>
          </a:prstGeom>
        </p:spPr>
      </p:pic>
      <p:cxnSp>
        <p:nvCxnSpPr>
          <p:cNvPr id="68" name="Straight Arrow Connector 67"/>
          <p:cNvCxnSpPr/>
          <p:nvPr/>
        </p:nvCxnSpPr>
        <p:spPr>
          <a:xfrm flipH="1">
            <a:off x="2233482" y="6571088"/>
            <a:ext cx="404574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21"/>
          <a:srcRect r="46420"/>
          <a:stretch/>
        </p:blipFill>
        <p:spPr>
          <a:xfrm rot="10800000">
            <a:off x="2338387" y="5025722"/>
            <a:ext cx="306809" cy="1569178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9375" t="18480" r="27396" b="22631"/>
          <a:stretch/>
        </p:blipFill>
        <p:spPr>
          <a:xfrm>
            <a:off x="2430378" y="250494"/>
            <a:ext cx="489577" cy="488043"/>
          </a:xfrm>
          <a:prstGeom prst="rect">
            <a:avLst/>
          </a:prstGeom>
        </p:spPr>
      </p:pic>
      <p:cxnSp>
        <p:nvCxnSpPr>
          <p:cNvPr id="77" name="Straight Arrow Connector 76"/>
          <p:cNvCxnSpPr/>
          <p:nvPr/>
        </p:nvCxnSpPr>
        <p:spPr>
          <a:xfrm flipH="1">
            <a:off x="2291591" y="2380279"/>
            <a:ext cx="649064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21"/>
          <a:srcRect l="2" r="45144" b="4702"/>
          <a:stretch/>
        </p:blipFill>
        <p:spPr>
          <a:xfrm rot="10800000">
            <a:off x="2633031" y="806450"/>
            <a:ext cx="314105" cy="1595258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9375" t="18480" r="27396" b="22631"/>
          <a:stretch/>
        </p:blipFill>
        <p:spPr>
          <a:xfrm>
            <a:off x="2960603" y="256558"/>
            <a:ext cx="489577" cy="488043"/>
          </a:xfrm>
          <a:prstGeom prst="rect">
            <a:avLst/>
          </a:prstGeom>
        </p:spPr>
      </p:pic>
      <p:sp>
        <p:nvSpPr>
          <p:cNvPr id="80" name="Double Bracket 79"/>
          <p:cNvSpPr/>
          <p:nvPr/>
        </p:nvSpPr>
        <p:spPr>
          <a:xfrm>
            <a:off x="2388810" y="242889"/>
            <a:ext cx="1103690" cy="521407"/>
          </a:xfrm>
          <a:prstGeom prst="bracketPair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4" name="Picture 83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90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3294" t="20741" r="32847" b="20259"/>
          <a:stretch/>
        </p:blipFill>
        <p:spPr>
          <a:xfrm>
            <a:off x="3088592" y="1430506"/>
            <a:ext cx="115601" cy="113309"/>
          </a:xfrm>
          <a:prstGeom prst="rect">
            <a:avLst/>
          </a:prstGeom>
        </p:spPr>
      </p:pic>
      <p:cxnSp>
        <p:nvCxnSpPr>
          <p:cNvPr id="85" name="Straight Connector 84"/>
          <p:cNvCxnSpPr/>
          <p:nvPr/>
        </p:nvCxnSpPr>
        <p:spPr>
          <a:xfrm>
            <a:off x="3001786" y="1561037"/>
            <a:ext cx="666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Picture 85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90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3294" t="20741" r="32847" b="20259"/>
          <a:stretch/>
        </p:blipFill>
        <p:spPr>
          <a:xfrm>
            <a:off x="3088592" y="1595962"/>
            <a:ext cx="115601" cy="113309"/>
          </a:xfrm>
          <a:prstGeom prst="rect">
            <a:avLst/>
          </a:prstGeom>
        </p:spPr>
      </p:pic>
      <p:cxnSp>
        <p:nvCxnSpPr>
          <p:cNvPr id="87" name="Straight Connector 86"/>
          <p:cNvCxnSpPr/>
          <p:nvPr/>
        </p:nvCxnSpPr>
        <p:spPr>
          <a:xfrm flipH="1">
            <a:off x="3244850" y="1464489"/>
            <a:ext cx="79395" cy="20077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1808442" y="1663004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+</a:t>
            </a:r>
            <a:endParaRPr lang="en-US" sz="1400" dirty="0"/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90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3294" t="20741" r="32847" b="20259"/>
          <a:stretch/>
        </p:blipFill>
        <p:spPr>
          <a:xfrm>
            <a:off x="1958467" y="3620866"/>
            <a:ext cx="115601" cy="113309"/>
          </a:xfrm>
          <a:prstGeom prst="rect">
            <a:avLst/>
          </a:prstGeom>
        </p:spPr>
      </p:pic>
      <p:cxnSp>
        <p:nvCxnSpPr>
          <p:cNvPr id="53" name="Straight Connector 52"/>
          <p:cNvCxnSpPr/>
          <p:nvPr/>
        </p:nvCxnSpPr>
        <p:spPr>
          <a:xfrm>
            <a:off x="1871661" y="3677521"/>
            <a:ext cx="666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90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3294" t="20741" r="32847" b="20259"/>
          <a:stretch/>
        </p:blipFill>
        <p:spPr>
          <a:xfrm>
            <a:off x="1957861" y="4475249"/>
            <a:ext cx="115601" cy="113309"/>
          </a:xfrm>
          <a:prstGeom prst="rect">
            <a:avLst/>
          </a:prstGeom>
        </p:spPr>
      </p:pic>
      <p:cxnSp>
        <p:nvCxnSpPr>
          <p:cNvPr id="59" name="Straight Connector 58"/>
          <p:cNvCxnSpPr/>
          <p:nvPr/>
        </p:nvCxnSpPr>
        <p:spPr>
          <a:xfrm>
            <a:off x="1871055" y="4531904"/>
            <a:ext cx="666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90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3294" t="20741" r="32847" b="20259"/>
          <a:stretch/>
        </p:blipFill>
        <p:spPr>
          <a:xfrm>
            <a:off x="1957861" y="5378164"/>
            <a:ext cx="115601" cy="113309"/>
          </a:xfrm>
          <a:prstGeom prst="rect">
            <a:avLst/>
          </a:prstGeom>
        </p:spPr>
      </p:pic>
      <p:cxnSp>
        <p:nvCxnSpPr>
          <p:cNvPr id="61" name="Straight Connector 60"/>
          <p:cNvCxnSpPr/>
          <p:nvPr/>
        </p:nvCxnSpPr>
        <p:spPr>
          <a:xfrm>
            <a:off x="1871055" y="5434819"/>
            <a:ext cx="666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90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3294" t="20741" r="32847" b="20259"/>
          <a:stretch/>
        </p:blipFill>
        <p:spPr>
          <a:xfrm>
            <a:off x="1957861" y="6152433"/>
            <a:ext cx="115601" cy="113309"/>
          </a:xfrm>
          <a:prstGeom prst="rect">
            <a:avLst/>
          </a:prstGeom>
        </p:spPr>
      </p:pic>
      <p:cxnSp>
        <p:nvCxnSpPr>
          <p:cNvPr id="64" name="Straight Connector 63"/>
          <p:cNvCxnSpPr/>
          <p:nvPr/>
        </p:nvCxnSpPr>
        <p:spPr>
          <a:xfrm>
            <a:off x="1871055" y="6209088"/>
            <a:ext cx="666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90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3294" t="20741" r="32847" b="20259"/>
          <a:stretch/>
        </p:blipFill>
        <p:spPr>
          <a:xfrm>
            <a:off x="962943" y="3205164"/>
            <a:ext cx="115601" cy="113309"/>
          </a:xfrm>
          <a:prstGeom prst="rect">
            <a:avLst/>
          </a:prstGeom>
        </p:spPr>
      </p:pic>
      <p:cxnSp>
        <p:nvCxnSpPr>
          <p:cNvPr id="66" name="Straight Connector 65"/>
          <p:cNvCxnSpPr/>
          <p:nvPr/>
        </p:nvCxnSpPr>
        <p:spPr>
          <a:xfrm>
            <a:off x="876137" y="3261819"/>
            <a:ext cx="666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90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4087" t="26831" r="2024" b="25762"/>
          <a:stretch/>
        </p:blipFill>
        <p:spPr>
          <a:xfrm rot="16200000">
            <a:off x="914218" y="4702236"/>
            <a:ext cx="288694" cy="120499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90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3294" t="20741" r="32847" b="20259"/>
          <a:stretch/>
        </p:blipFill>
        <p:spPr>
          <a:xfrm>
            <a:off x="722005" y="4618922"/>
            <a:ext cx="115601" cy="113309"/>
          </a:xfrm>
          <a:prstGeom prst="rect">
            <a:avLst/>
          </a:prstGeom>
        </p:spPr>
      </p:pic>
      <p:cxnSp>
        <p:nvCxnSpPr>
          <p:cNvPr id="71" name="Straight Connector 70"/>
          <p:cNvCxnSpPr/>
          <p:nvPr/>
        </p:nvCxnSpPr>
        <p:spPr>
          <a:xfrm>
            <a:off x="635199" y="4749453"/>
            <a:ext cx="666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2" name="Picture 71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90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3294" t="20741" r="32847" b="20259"/>
          <a:stretch/>
        </p:blipFill>
        <p:spPr>
          <a:xfrm>
            <a:off x="722005" y="4784378"/>
            <a:ext cx="115601" cy="113309"/>
          </a:xfrm>
          <a:prstGeom prst="rect">
            <a:avLst/>
          </a:prstGeom>
        </p:spPr>
      </p:pic>
      <p:cxnSp>
        <p:nvCxnSpPr>
          <p:cNvPr id="73" name="Straight Connector 72"/>
          <p:cNvCxnSpPr/>
          <p:nvPr/>
        </p:nvCxnSpPr>
        <p:spPr>
          <a:xfrm flipH="1">
            <a:off x="878263" y="4652905"/>
            <a:ext cx="79395" cy="20077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" name="Picture 73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90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4087" t="26831" r="2024" b="25762"/>
          <a:stretch/>
        </p:blipFill>
        <p:spPr>
          <a:xfrm rot="16200000">
            <a:off x="2979094" y="4034839"/>
            <a:ext cx="288694" cy="120499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90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3294" t="20741" r="32847" b="20259"/>
          <a:stretch/>
        </p:blipFill>
        <p:spPr>
          <a:xfrm>
            <a:off x="2786881" y="3951525"/>
            <a:ext cx="115601" cy="113309"/>
          </a:xfrm>
          <a:prstGeom prst="rect">
            <a:avLst/>
          </a:prstGeom>
        </p:spPr>
      </p:pic>
      <p:cxnSp>
        <p:nvCxnSpPr>
          <p:cNvPr id="81" name="Straight Connector 80"/>
          <p:cNvCxnSpPr/>
          <p:nvPr/>
        </p:nvCxnSpPr>
        <p:spPr>
          <a:xfrm>
            <a:off x="2700075" y="4082056"/>
            <a:ext cx="666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" name="Picture 81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90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3294" t="20741" r="32847" b="20259"/>
          <a:stretch/>
        </p:blipFill>
        <p:spPr>
          <a:xfrm>
            <a:off x="2786881" y="4116981"/>
            <a:ext cx="115601" cy="113309"/>
          </a:xfrm>
          <a:prstGeom prst="rect">
            <a:avLst/>
          </a:prstGeom>
        </p:spPr>
      </p:pic>
      <p:cxnSp>
        <p:nvCxnSpPr>
          <p:cNvPr id="83" name="Straight Connector 82"/>
          <p:cNvCxnSpPr/>
          <p:nvPr/>
        </p:nvCxnSpPr>
        <p:spPr>
          <a:xfrm flipH="1">
            <a:off x="2943139" y="3985508"/>
            <a:ext cx="79395" cy="20077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90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4087" t="26831" r="2024" b="25762"/>
          <a:stretch/>
        </p:blipFill>
        <p:spPr>
          <a:xfrm rot="16200000">
            <a:off x="2964487" y="5762986"/>
            <a:ext cx="288694" cy="120499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90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3294" t="20741" r="32847" b="20259"/>
          <a:stretch/>
        </p:blipFill>
        <p:spPr>
          <a:xfrm>
            <a:off x="2772274" y="5679672"/>
            <a:ext cx="115601" cy="113309"/>
          </a:xfrm>
          <a:prstGeom prst="rect">
            <a:avLst/>
          </a:prstGeom>
        </p:spPr>
      </p:pic>
      <p:cxnSp>
        <p:nvCxnSpPr>
          <p:cNvPr id="90" name="Straight Connector 89"/>
          <p:cNvCxnSpPr/>
          <p:nvPr/>
        </p:nvCxnSpPr>
        <p:spPr>
          <a:xfrm>
            <a:off x="2685468" y="5810203"/>
            <a:ext cx="666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1" name="Picture 90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90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3294" t="20741" r="32847" b="20259"/>
          <a:stretch/>
        </p:blipFill>
        <p:spPr>
          <a:xfrm>
            <a:off x="2772274" y="5845128"/>
            <a:ext cx="115601" cy="113309"/>
          </a:xfrm>
          <a:prstGeom prst="rect">
            <a:avLst/>
          </a:prstGeom>
        </p:spPr>
      </p:pic>
      <p:cxnSp>
        <p:nvCxnSpPr>
          <p:cNvPr id="93" name="Straight Connector 92"/>
          <p:cNvCxnSpPr/>
          <p:nvPr/>
        </p:nvCxnSpPr>
        <p:spPr>
          <a:xfrm flipH="1">
            <a:off x="2928532" y="5713655"/>
            <a:ext cx="79395" cy="20077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5" name="Picture 9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9375" t="18480" r="27396" b="22631"/>
          <a:stretch/>
        </p:blipFill>
        <p:spPr>
          <a:xfrm>
            <a:off x="6851947" y="3630684"/>
            <a:ext cx="518448" cy="516824"/>
          </a:xfrm>
          <a:prstGeom prst="rect">
            <a:avLst/>
          </a:prstGeom>
        </p:spPr>
      </p:pic>
      <p:pic>
        <p:nvPicPr>
          <p:cNvPr id="96" name="Picture 9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2917" t="10332" r="15417" b="8187"/>
          <a:stretch/>
        </p:blipFill>
        <p:spPr>
          <a:xfrm>
            <a:off x="6820487" y="2673245"/>
            <a:ext cx="529051" cy="469319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25000"/>
                    </a14:imgEffect>
                    <a14:imgEffect>
                      <a14:brightnessContrast bright="24000" contrast="11000"/>
                    </a14:imgEffect>
                  </a14:imgLayer>
                </a14:imgProps>
              </a:ext>
            </a:extLst>
          </a:blip>
          <a:srcRect l="29828" t="27455" r="7075" b="22576"/>
          <a:stretch/>
        </p:blipFill>
        <p:spPr>
          <a:xfrm>
            <a:off x="4978547" y="3721135"/>
            <a:ext cx="1143000" cy="509155"/>
          </a:xfrm>
          <a:prstGeom prst="rect">
            <a:avLst/>
          </a:prstGeom>
        </p:spPr>
      </p:pic>
      <p:pic>
        <p:nvPicPr>
          <p:cNvPr id="98" name="Picture 97"/>
          <p:cNvPicPr>
            <a:picLocks noChangeAspect="1"/>
          </p:cNvPicPr>
          <p:nvPr/>
        </p:nvPicPr>
        <p:blipFill rotWithShape="1"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sharpenSoften amount="25000"/>
                    </a14:imgEffect>
                    <a14:imgEffect>
                      <a14:brightnessContrast bright="23000" contrast="11000"/>
                    </a14:imgEffect>
                  </a14:imgLayer>
                </a14:imgProps>
              </a:ext>
            </a:extLst>
          </a:blip>
          <a:srcRect l="32342" t="17942" r="24167" b="18989"/>
          <a:stretch/>
        </p:blipFill>
        <p:spPr>
          <a:xfrm>
            <a:off x="8382793" y="2550809"/>
            <a:ext cx="994117" cy="810894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 rotWithShape="1"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sharpenSoften amount="26000"/>
                    </a14:imgEffect>
                    <a14:imgEffect>
                      <a14:brightnessContrast bright="23000" contrast="11000"/>
                    </a14:imgEffect>
                  </a14:imgLayer>
                </a14:imgProps>
              </a:ext>
            </a:extLst>
          </a:blip>
          <a:srcRect l="34687" t="13110" r="25521" b="23557"/>
          <a:stretch/>
        </p:blipFill>
        <p:spPr>
          <a:xfrm>
            <a:off x="8512149" y="4387454"/>
            <a:ext cx="817127" cy="731565"/>
          </a:xfrm>
          <a:prstGeom prst="rect">
            <a:avLst/>
          </a:prstGeom>
        </p:spPr>
      </p:pic>
      <p:pic>
        <p:nvPicPr>
          <p:cNvPr id="100" name="Picture 99"/>
          <p:cNvPicPr>
            <a:picLocks noChangeAspect="1"/>
          </p:cNvPicPr>
          <p:nvPr/>
        </p:nvPicPr>
        <p:blipFill rotWithShape="1"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2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0521" t="25517" r="7917" b="24112"/>
          <a:stretch/>
        </p:blipFill>
        <p:spPr>
          <a:xfrm>
            <a:off x="6773437" y="4709145"/>
            <a:ext cx="623149" cy="286795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30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7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2917" t="37184" r="9791" b="36026"/>
          <a:stretch/>
        </p:blipFill>
        <p:spPr>
          <a:xfrm>
            <a:off x="5963359" y="4933915"/>
            <a:ext cx="418476" cy="93715"/>
          </a:xfrm>
          <a:prstGeom prst="rect">
            <a:avLst/>
          </a:prstGeom>
        </p:spPr>
      </p:pic>
      <p:pic>
        <p:nvPicPr>
          <p:cNvPr id="102" name="Picture 101"/>
          <p:cNvPicPr>
            <a:picLocks noChangeAspect="1"/>
          </p:cNvPicPr>
          <p:nvPr/>
        </p:nvPicPr>
        <p:blipFill rotWithShape="1">
          <a:blip r:embed="rId31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6736" t="12245" r="18195" b="13557"/>
          <a:stretch/>
        </p:blipFill>
        <p:spPr>
          <a:xfrm>
            <a:off x="7808105" y="4869489"/>
            <a:ext cx="351049" cy="266053"/>
          </a:xfrm>
          <a:prstGeom prst="rect">
            <a:avLst/>
          </a:prstGeom>
        </p:spPr>
      </p:pic>
      <p:pic>
        <p:nvPicPr>
          <p:cNvPr id="103" name="Picture 102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6528" t="12863" r="20139" b="14175"/>
          <a:stretch/>
        </p:blipFill>
        <p:spPr>
          <a:xfrm rot="18664338">
            <a:off x="7903517" y="3691560"/>
            <a:ext cx="327997" cy="252404"/>
          </a:xfrm>
          <a:prstGeom prst="rect">
            <a:avLst/>
          </a:prstGeom>
        </p:spPr>
      </p:pic>
      <p:cxnSp>
        <p:nvCxnSpPr>
          <p:cNvPr id="104" name="Straight Arrow Connector 103"/>
          <p:cNvCxnSpPr/>
          <p:nvPr/>
        </p:nvCxnSpPr>
        <p:spPr>
          <a:xfrm flipV="1">
            <a:off x="7085646" y="3226664"/>
            <a:ext cx="0" cy="28346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/>
          <p:cNvCxnSpPr/>
          <p:nvPr/>
        </p:nvCxnSpPr>
        <p:spPr>
          <a:xfrm>
            <a:off x="7085646" y="4244579"/>
            <a:ext cx="0" cy="2857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6" name="Picture 105"/>
          <p:cNvPicPr>
            <a:picLocks noChangeAspect="1"/>
          </p:cNvPicPr>
          <p:nvPr/>
        </p:nvPicPr>
        <p:blipFill rotWithShape="1">
          <a:blip r:embed="rId32"/>
          <a:srcRect l="-5399" r="38523" b="38142"/>
          <a:stretch/>
        </p:blipFill>
        <p:spPr>
          <a:xfrm rot="16200000">
            <a:off x="5924390" y="4133920"/>
            <a:ext cx="312739" cy="1117600"/>
          </a:xfrm>
          <a:prstGeom prst="rect">
            <a:avLst/>
          </a:prstGeom>
        </p:spPr>
      </p:pic>
      <p:cxnSp>
        <p:nvCxnSpPr>
          <p:cNvPr id="107" name="Straight Arrow Connector 106"/>
          <p:cNvCxnSpPr/>
          <p:nvPr/>
        </p:nvCxnSpPr>
        <p:spPr>
          <a:xfrm flipV="1">
            <a:off x="5541008" y="4379713"/>
            <a:ext cx="0" cy="43949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8" name="Picture 107"/>
          <p:cNvPicPr>
            <a:picLocks noChangeAspect="1"/>
          </p:cNvPicPr>
          <p:nvPr/>
        </p:nvPicPr>
        <p:blipFill rotWithShape="1">
          <a:blip r:embed="rId32"/>
          <a:srcRect l="-1173" t="-680" r="38522" b="39113"/>
          <a:stretch/>
        </p:blipFill>
        <p:spPr>
          <a:xfrm rot="16200000" flipH="1">
            <a:off x="5910214" y="2599179"/>
            <a:ext cx="320935" cy="1112357"/>
          </a:xfrm>
          <a:prstGeom prst="rect">
            <a:avLst/>
          </a:prstGeom>
        </p:spPr>
      </p:pic>
      <p:cxnSp>
        <p:nvCxnSpPr>
          <p:cNvPr id="109" name="Straight Arrow Connector 108"/>
          <p:cNvCxnSpPr/>
          <p:nvPr/>
        </p:nvCxnSpPr>
        <p:spPr>
          <a:xfrm>
            <a:off x="5547356" y="3000897"/>
            <a:ext cx="0" cy="42741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/>
          <p:cNvCxnSpPr/>
          <p:nvPr/>
        </p:nvCxnSpPr>
        <p:spPr>
          <a:xfrm>
            <a:off x="7465067" y="3019948"/>
            <a:ext cx="940030" cy="0"/>
          </a:xfrm>
          <a:prstGeom prst="straightConnector1">
            <a:avLst/>
          </a:prstGeom>
          <a:ln w="349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/>
          <p:nvPr/>
        </p:nvCxnSpPr>
        <p:spPr>
          <a:xfrm flipV="1">
            <a:off x="7474591" y="4807298"/>
            <a:ext cx="941621" cy="0"/>
          </a:xfrm>
          <a:prstGeom prst="straightConnector1">
            <a:avLst/>
          </a:prstGeom>
          <a:ln w="349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7603735" y="4842051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+</a:t>
            </a:r>
            <a:endParaRPr lang="en-US" sz="1400" dirty="0"/>
          </a:p>
        </p:txBody>
      </p:sp>
      <p:sp>
        <p:nvSpPr>
          <p:cNvPr id="113" name="TextBox 112"/>
          <p:cNvSpPr txBox="1"/>
          <p:nvPr/>
        </p:nvSpPr>
        <p:spPr>
          <a:xfrm>
            <a:off x="5765129" y="4819203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+</a:t>
            </a:r>
            <a:endParaRPr lang="en-US" sz="1400" dirty="0"/>
          </a:p>
        </p:txBody>
      </p:sp>
      <p:pic>
        <p:nvPicPr>
          <p:cNvPr id="114" name="Picture 113"/>
          <p:cNvPicPr>
            <a:picLocks noChangeAspect="1"/>
          </p:cNvPicPr>
          <p:nvPr/>
        </p:nvPicPr>
        <p:blipFill rotWithShape="1">
          <a:blip r:embed="rId33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sharpenSoften amount="25000"/>
                    </a14:imgEffect>
                    <a14:imgEffect>
                      <a14:brightnessContrast bright="24000" contrast="11000"/>
                    </a14:imgEffect>
                  </a14:imgLayer>
                </a14:imgProps>
              </a:ext>
            </a:extLst>
          </a:blip>
          <a:srcRect l="26979" t="32925" r="8126" b="35039"/>
          <a:stretch/>
        </p:blipFill>
        <p:spPr>
          <a:xfrm>
            <a:off x="6059453" y="2811145"/>
            <a:ext cx="309485" cy="85941"/>
          </a:xfrm>
          <a:prstGeom prst="rect">
            <a:avLst/>
          </a:prstGeom>
        </p:spPr>
      </p:pic>
      <p:sp>
        <p:nvSpPr>
          <p:cNvPr id="115" name="TextBox 114"/>
          <p:cNvSpPr txBox="1"/>
          <p:nvPr/>
        </p:nvSpPr>
        <p:spPr>
          <a:xfrm>
            <a:off x="5854842" y="2692387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+</a:t>
            </a:r>
            <a:endParaRPr lang="en-US" sz="1400" dirty="0"/>
          </a:p>
        </p:txBody>
      </p:sp>
      <p:sp>
        <p:nvSpPr>
          <p:cNvPr id="116" name="TextBox 115"/>
          <p:cNvSpPr txBox="1"/>
          <p:nvPr/>
        </p:nvSpPr>
        <p:spPr>
          <a:xfrm>
            <a:off x="7555082" y="2693120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+</a:t>
            </a:r>
            <a:endParaRPr lang="en-US" sz="1400" dirty="0"/>
          </a:p>
        </p:txBody>
      </p:sp>
      <p:sp>
        <p:nvSpPr>
          <p:cNvPr id="117" name="TextBox 116"/>
          <p:cNvSpPr txBox="1"/>
          <p:nvPr/>
        </p:nvSpPr>
        <p:spPr>
          <a:xfrm>
            <a:off x="7785815" y="3836044"/>
            <a:ext cx="2744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+</a:t>
            </a:r>
            <a:endParaRPr lang="en-US" sz="1400" dirty="0"/>
          </a:p>
        </p:txBody>
      </p:sp>
      <p:sp>
        <p:nvSpPr>
          <p:cNvPr id="118" name="Left Brace 117"/>
          <p:cNvSpPr/>
          <p:nvPr/>
        </p:nvSpPr>
        <p:spPr>
          <a:xfrm rot="5400000">
            <a:off x="6903975" y="1599172"/>
            <a:ext cx="330001" cy="1766882"/>
          </a:xfrm>
          <a:prstGeom prst="leftBrace">
            <a:avLst>
              <a:gd name="adj1" fmla="val 34310"/>
              <a:gd name="adj2" fmla="val 49595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9" name="Picture 118"/>
          <p:cNvPicPr>
            <a:picLocks noChangeAspect="1"/>
          </p:cNvPicPr>
          <p:nvPr/>
        </p:nvPicPr>
        <p:blipFill rotWithShape="1">
          <a:blip r:embed="rId35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sharpenSoften amount="25000"/>
                    </a14:imgEffect>
                    <a14:imgEffect>
                      <a14:brightnessContrast bright="25000" contrast="11000"/>
                    </a14:imgEffect>
                  </a14:imgLayer>
                </a14:imgProps>
              </a:ext>
            </a:extLst>
          </a:blip>
          <a:srcRect l="23849" t="11028" r="2024" b="9677"/>
          <a:stretch/>
        </p:blipFill>
        <p:spPr>
          <a:xfrm>
            <a:off x="6284502" y="1237242"/>
            <a:ext cx="1472184" cy="885832"/>
          </a:xfrm>
          <a:prstGeom prst="rect">
            <a:avLst/>
          </a:prstGeom>
        </p:spPr>
      </p:pic>
      <p:pic>
        <p:nvPicPr>
          <p:cNvPr id="120" name="Picture 119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90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3294" t="20741" r="32847" b="20259"/>
          <a:stretch/>
        </p:blipFill>
        <p:spPr>
          <a:xfrm>
            <a:off x="7254794" y="3352675"/>
            <a:ext cx="93290" cy="91440"/>
          </a:xfrm>
          <a:prstGeom prst="rect">
            <a:avLst/>
          </a:prstGeom>
        </p:spPr>
      </p:pic>
      <p:cxnSp>
        <p:nvCxnSpPr>
          <p:cNvPr id="121" name="Straight Connector 120"/>
          <p:cNvCxnSpPr/>
          <p:nvPr/>
        </p:nvCxnSpPr>
        <p:spPr>
          <a:xfrm>
            <a:off x="7167988" y="3399806"/>
            <a:ext cx="666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" name="Picture 121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90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4087" t="26831" r="2024" b="25762"/>
          <a:stretch/>
        </p:blipFill>
        <p:spPr>
          <a:xfrm rot="16200000">
            <a:off x="7377270" y="4293314"/>
            <a:ext cx="230110" cy="96046"/>
          </a:xfrm>
          <a:prstGeom prst="rect">
            <a:avLst/>
          </a:prstGeom>
        </p:spPr>
      </p:pic>
      <p:pic>
        <p:nvPicPr>
          <p:cNvPr id="123" name="Picture 122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90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3294" t="20741" r="32847" b="20259"/>
          <a:stretch/>
        </p:blipFill>
        <p:spPr>
          <a:xfrm>
            <a:off x="7228316" y="4222303"/>
            <a:ext cx="93289" cy="91440"/>
          </a:xfrm>
          <a:prstGeom prst="rect">
            <a:avLst/>
          </a:prstGeom>
        </p:spPr>
      </p:pic>
      <p:cxnSp>
        <p:nvCxnSpPr>
          <p:cNvPr id="124" name="Straight Connector 123"/>
          <p:cNvCxnSpPr/>
          <p:nvPr/>
        </p:nvCxnSpPr>
        <p:spPr>
          <a:xfrm>
            <a:off x="7144683" y="4336167"/>
            <a:ext cx="666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5" name="Picture 124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90000"/>
                    </a14:imgEffect>
                    <a14:imgEffect>
                      <a14:brightnessContrast bright="26000" contrast="11000"/>
                    </a14:imgEffect>
                  </a14:imgLayer>
                </a14:imgProps>
              </a:ext>
            </a:extLst>
          </a:blip>
          <a:srcRect l="33294" t="20741" r="32847" b="20259"/>
          <a:stretch/>
        </p:blipFill>
        <p:spPr>
          <a:xfrm>
            <a:off x="7228316" y="4371092"/>
            <a:ext cx="93289" cy="91440"/>
          </a:xfrm>
          <a:prstGeom prst="rect">
            <a:avLst/>
          </a:prstGeom>
        </p:spPr>
      </p:pic>
      <p:cxnSp>
        <p:nvCxnSpPr>
          <p:cNvPr id="126" name="Straight Connector 125"/>
          <p:cNvCxnSpPr/>
          <p:nvPr/>
        </p:nvCxnSpPr>
        <p:spPr>
          <a:xfrm flipH="1">
            <a:off x="7342505" y="4239619"/>
            <a:ext cx="79395" cy="20077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/>
          <p:cNvCxnSpPr/>
          <p:nvPr/>
        </p:nvCxnSpPr>
        <p:spPr>
          <a:xfrm flipV="1">
            <a:off x="7076914" y="2083361"/>
            <a:ext cx="0" cy="283464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8" name="Picture 12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6000"/>
                    </a14:imgEffect>
                    <a14:imgEffect>
                      <a14:brightnessContrast bright="25000" contrast="11000"/>
                    </a14:imgEffect>
                  </a14:imgLayer>
                </a14:imgProps>
              </a:ext>
            </a:extLst>
          </a:blip>
          <a:srcRect l="33373" t="11170" r="10992" b="10101"/>
          <a:stretch/>
        </p:blipFill>
        <p:spPr>
          <a:xfrm>
            <a:off x="7768779" y="2718150"/>
            <a:ext cx="332606" cy="264756"/>
          </a:xfrm>
          <a:prstGeom prst="rect">
            <a:avLst/>
          </a:prstGeom>
        </p:spPr>
      </p:pic>
      <p:pic>
        <p:nvPicPr>
          <p:cNvPr id="129" name="Picture 128"/>
          <p:cNvPicPr>
            <a:picLocks noChangeAspect="1"/>
          </p:cNvPicPr>
          <p:nvPr/>
        </p:nvPicPr>
        <p:blipFill rotWithShape="1">
          <a:blip r:embed="rId37"/>
          <a:srcRect l="2748" r="-1" b="3739"/>
          <a:stretch/>
        </p:blipFill>
        <p:spPr>
          <a:xfrm>
            <a:off x="7474165" y="3324311"/>
            <a:ext cx="1243728" cy="1486645"/>
          </a:xfrm>
          <a:prstGeom prst="rect">
            <a:avLst/>
          </a:prstGeom>
        </p:spPr>
      </p:pic>
      <p:pic>
        <p:nvPicPr>
          <p:cNvPr id="130" name="Picture 129"/>
          <p:cNvPicPr>
            <a:picLocks noChangeAspect="1"/>
          </p:cNvPicPr>
          <p:nvPr/>
        </p:nvPicPr>
        <p:blipFill rotWithShape="1">
          <a:blip r:embed="rId33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sharpenSoften amount="25000"/>
                    </a14:imgEffect>
                    <a14:imgEffect>
                      <a14:brightnessContrast bright="24000" contrast="11000"/>
                    </a14:imgEffect>
                  </a14:imgLayer>
                </a14:imgProps>
              </a:ext>
            </a:extLst>
          </a:blip>
          <a:srcRect l="26979" t="32925" r="8126" b="35039"/>
          <a:stretch/>
        </p:blipFill>
        <p:spPr>
          <a:xfrm>
            <a:off x="5157268" y="5569048"/>
            <a:ext cx="684315" cy="190028"/>
          </a:xfrm>
          <a:prstGeom prst="rect">
            <a:avLst/>
          </a:prstGeom>
        </p:spPr>
      </p:pic>
      <p:pic>
        <p:nvPicPr>
          <p:cNvPr id="131" name="Picture 130"/>
          <p:cNvPicPr>
            <a:picLocks noChangeAspect="1"/>
          </p:cNvPicPr>
          <p:nvPr/>
        </p:nvPicPr>
        <p:blipFill rotWithShape="1">
          <a:blip r:embed="rId38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sharpenSoften amount="25000"/>
                    </a14:imgEffect>
                    <a14:imgEffect>
                      <a14:brightnessContrast bright="25000" contrast="11000"/>
                    </a14:imgEffect>
                  </a14:imgLayer>
                </a14:imgProps>
              </a:ext>
            </a:extLst>
          </a:blip>
          <a:srcRect l="22338" t="38128" r="6855" b="44095"/>
          <a:stretch/>
        </p:blipFill>
        <p:spPr>
          <a:xfrm>
            <a:off x="7699157" y="5546079"/>
            <a:ext cx="1655061" cy="233745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 rotWithShape="1">
          <a:blip r:embed="rId33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sharpenSoften amount="25000"/>
                    </a14:imgEffect>
                    <a14:imgEffect>
                      <a14:brightnessContrast bright="24000" contrast="11000"/>
                    </a14:imgEffect>
                  </a14:imgLayer>
                </a14:imgProps>
              </a:ext>
            </a:extLst>
          </a:blip>
          <a:srcRect l="26979" t="32925" r="8126" b="35039"/>
          <a:stretch/>
        </p:blipFill>
        <p:spPr>
          <a:xfrm>
            <a:off x="6392943" y="5569048"/>
            <a:ext cx="684315" cy="190028"/>
          </a:xfrm>
          <a:prstGeom prst="rect">
            <a:avLst/>
          </a:prstGeom>
        </p:spPr>
      </p:pic>
      <p:sp>
        <p:nvSpPr>
          <p:cNvPr id="133" name="TextBox 132"/>
          <p:cNvSpPr txBox="1"/>
          <p:nvPr/>
        </p:nvSpPr>
        <p:spPr>
          <a:xfrm>
            <a:off x="5964644" y="542312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+</a:t>
            </a:r>
            <a:endParaRPr lang="en-US" sz="2400" dirty="0"/>
          </a:p>
        </p:txBody>
      </p:sp>
      <p:cxnSp>
        <p:nvCxnSpPr>
          <p:cNvPr id="134" name="Straight Arrow Connector 133"/>
          <p:cNvCxnSpPr/>
          <p:nvPr/>
        </p:nvCxnSpPr>
        <p:spPr>
          <a:xfrm flipV="1">
            <a:off x="7268563" y="5667684"/>
            <a:ext cx="33337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2167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897" t="30217" r="5515" b="15618"/>
          <a:stretch/>
        </p:blipFill>
        <p:spPr>
          <a:xfrm>
            <a:off x="145142" y="217714"/>
            <a:ext cx="9494981" cy="354576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4961" t="30217" r="3372" b="16167"/>
          <a:stretch/>
        </p:blipFill>
        <p:spPr>
          <a:xfrm>
            <a:off x="145142" y="3848578"/>
            <a:ext cx="9491472" cy="350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443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579018" y="1621630"/>
            <a:ext cx="2666206" cy="446802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540126" y="1540704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a</a:t>
            </a:r>
            <a:endParaRPr lang="en-US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540126" y="2654073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b</a:t>
            </a:r>
            <a:endParaRPr lang="en-US" i="1" dirty="0"/>
          </a:p>
        </p:txBody>
      </p:sp>
      <p:sp>
        <p:nvSpPr>
          <p:cNvPr id="9" name="TextBox 8"/>
          <p:cNvSpPr txBox="1"/>
          <p:nvPr/>
        </p:nvSpPr>
        <p:spPr>
          <a:xfrm>
            <a:off x="3540126" y="3738896"/>
            <a:ext cx="280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c</a:t>
            </a:r>
            <a:endParaRPr lang="en-US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3528905" y="4909785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d</a:t>
            </a:r>
            <a:endParaRPr lang="en-US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5420308" y="1614010"/>
            <a:ext cx="8980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m/z = 40 (C</a:t>
            </a:r>
            <a:r>
              <a:rPr lang="en-US" sz="900" baseline="-25000" dirty="0" smtClean="0"/>
              <a:t>3</a:t>
            </a:r>
            <a:r>
              <a:rPr lang="en-US" sz="900" dirty="0" smtClean="0"/>
              <a:t>H</a:t>
            </a:r>
            <a:r>
              <a:rPr lang="en-US" sz="900" baseline="-25000" dirty="0" smtClean="0"/>
              <a:t>4</a:t>
            </a:r>
            <a:r>
              <a:rPr lang="en-US" sz="900" dirty="0" smtClean="0"/>
              <a:t>)</a:t>
            </a:r>
            <a:endParaRPr lang="en-US" sz="900" dirty="0"/>
          </a:p>
        </p:txBody>
      </p:sp>
      <p:sp>
        <p:nvSpPr>
          <p:cNvPr id="12" name="TextBox 11"/>
          <p:cNvSpPr txBox="1"/>
          <p:nvPr/>
        </p:nvSpPr>
        <p:spPr>
          <a:xfrm>
            <a:off x="5415545" y="2696289"/>
            <a:ext cx="8980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m/z = 42 (C</a:t>
            </a:r>
            <a:r>
              <a:rPr lang="en-US" sz="900" baseline="-25000" dirty="0" smtClean="0"/>
              <a:t>3</a:t>
            </a:r>
            <a:r>
              <a:rPr lang="en-US" sz="900" dirty="0" smtClean="0"/>
              <a:t>H</a:t>
            </a:r>
            <a:r>
              <a:rPr lang="en-US" sz="900" baseline="-25000" dirty="0" smtClean="0"/>
              <a:t>6</a:t>
            </a:r>
            <a:r>
              <a:rPr lang="en-US" sz="900" dirty="0" smtClean="0"/>
              <a:t>)</a:t>
            </a:r>
            <a:endParaRPr lang="en-US" sz="900" dirty="0"/>
          </a:p>
        </p:txBody>
      </p:sp>
      <p:sp>
        <p:nvSpPr>
          <p:cNvPr id="13" name="TextBox 12"/>
          <p:cNvSpPr txBox="1"/>
          <p:nvPr/>
        </p:nvSpPr>
        <p:spPr>
          <a:xfrm>
            <a:off x="5420307" y="3815806"/>
            <a:ext cx="8980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m/z = 52 (C</a:t>
            </a:r>
            <a:r>
              <a:rPr lang="en-US" sz="900" baseline="-25000" dirty="0" smtClean="0"/>
              <a:t>4</a:t>
            </a:r>
            <a:r>
              <a:rPr lang="en-US" sz="900" dirty="0" smtClean="0"/>
              <a:t>H</a:t>
            </a:r>
            <a:r>
              <a:rPr lang="en-US" sz="900" baseline="-25000" dirty="0" smtClean="0"/>
              <a:t>4</a:t>
            </a:r>
            <a:r>
              <a:rPr lang="en-US" sz="900" dirty="0" smtClean="0"/>
              <a:t>)</a:t>
            </a:r>
            <a:endParaRPr lang="en-US" sz="900" dirty="0"/>
          </a:p>
        </p:txBody>
      </p:sp>
      <p:sp>
        <p:nvSpPr>
          <p:cNvPr id="14" name="TextBox 13"/>
          <p:cNvSpPr txBox="1"/>
          <p:nvPr/>
        </p:nvSpPr>
        <p:spPr>
          <a:xfrm>
            <a:off x="5410644" y="4944586"/>
            <a:ext cx="8980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m/z = 54 (C</a:t>
            </a:r>
            <a:r>
              <a:rPr lang="en-US" sz="900" baseline="-25000" dirty="0" smtClean="0"/>
              <a:t>4</a:t>
            </a:r>
            <a:r>
              <a:rPr lang="en-US" sz="900" dirty="0" smtClean="0"/>
              <a:t>H</a:t>
            </a:r>
            <a:r>
              <a:rPr lang="en-US" sz="900" baseline="-25000" dirty="0" smtClean="0"/>
              <a:t>6</a:t>
            </a:r>
            <a:r>
              <a:rPr lang="en-US" sz="900" dirty="0" smtClean="0"/>
              <a:t>)</a:t>
            </a:r>
            <a:endParaRPr lang="en-US" sz="9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/>
          <a:srcRect l="10291" t="22534" r="87365" b="67138"/>
          <a:stretch/>
        </p:blipFill>
        <p:spPr>
          <a:xfrm>
            <a:off x="3283598" y="3626177"/>
            <a:ext cx="115774" cy="37925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530581" y="6104565"/>
            <a:ext cx="2835776" cy="160044"/>
          </a:xfrm>
          <a:prstGeom prst="rect">
            <a:avLst/>
          </a:prstGeom>
          <a:noFill/>
        </p:spPr>
        <p:txBody>
          <a:bodyPr wrap="none" lIns="18288" tIns="18288" rIns="18288" bIns="18288" rtlCol="0">
            <a:spAutoFit/>
          </a:bodyPr>
          <a:lstStyle/>
          <a:p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0             50          100          150         200          250         300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52495" y="6218550"/>
            <a:ext cx="791948" cy="160044"/>
          </a:xfrm>
          <a:prstGeom prst="rect">
            <a:avLst/>
          </a:prstGeom>
          <a:noFill/>
        </p:spPr>
        <p:txBody>
          <a:bodyPr wrap="none" lIns="18288" tIns="18288" rIns="18288" bIns="18288" rtlCol="0">
            <a:spAutoFit/>
          </a:bodyPr>
          <a:lstStyle/>
          <a:p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Temperature (K)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/>
          <a:srcRect l="12670" t="8333" r="14737" b="51512"/>
          <a:stretch/>
        </p:blipFill>
        <p:spPr>
          <a:xfrm>
            <a:off x="3379722" y="1523972"/>
            <a:ext cx="2854391" cy="120967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/>
          <a:srcRect l="11581" t="8930" r="14725" b="51389"/>
          <a:stretch/>
        </p:blipFill>
        <p:spPr>
          <a:xfrm>
            <a:off x="3334081" y="2666228"/>
            <a:ext cx="2897650" cy="119538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/>
          <a:srcRect l="13685" t="9112" r="14611" b="51471"/>
          <a:stretch/>
        </p:blipFill>
        <p:spPr>
          <a:xfrm>
            <a:off x="3422509" y="3805312"/>
            <a:ext cx="2819400" cy="118745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6"/>
          <a:srcRect l="12839" t="9175" r="14973" b="51618"/>
          <a:stretch/>
        </p:blipFill>
        <p:spPr>
          <a:xfrm>
            <a:off x="3383135" y="4942806"/>
            <a:ext cx="2838450" cy="11811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584097" y="1621630"/>
            <a:ext cx="2661921" cy="44680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2399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2209" t="9872" r="14593" b="53134"/>
          <a:stretch/>
        </p:blipFill>
        <p:spPr>
          <a:xfrm>
            <a:off x="3386914" y="516581"/>
            <a:ext cx="2878155" cy="11144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2210" t="9871" r="14270" b="51396"/>
          <a:stretch/>
        </p:blipFill>
        <p:spPr>
          <a:xfrm>
            <a:off x="3386914" y="1628625"/>
            <a:ext cx="2890838" cy="11668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12979" t="9950" r="14410" b="51476"/>
          <a:stretch/>
        </p:blipFill>
        <p:spPr>
          <a:xfrm>
            <a:off x="3422650" y="2788295"/>
            <a:ext cx="2851944" cy="11265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13058" t="9555" r="14652" b="51239"/>
          <a:stretch/>
        </p:blipFill>
        <p:spPr>
          <a:xfrm>
            <a:off x="3422635" y="3933677"/>
            <a:ext cx="2842435" cy="11811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l="13243" t="9749" r="14408" b="51515"/>
          <a:stretch/>
        </p:blipFill>
        <p:spPr>
          <a:xfrm>
            <a:off x="3428986" y="5114777"/>
            <a:ext cx="2844800" cy="116696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609498" y="546099"/>
            <a:ext cx="2661921" cy="570468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48708" y="2780604"/>
            <a:ext cx="1024128" cy="7846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48052" y="1617194"/>
            <a:ext cx="1024128" cy="784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47291" y="3936060"/>
            <a:ext cx="1024128" cy="78463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07943" y="5103967"/>
            <a:ext cx="1024128" cy="78463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47604" y="566461"/>
            <a:ext cx="1024128" cy="78463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562002" y="448504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a</a:t>
            </a:r>
            <a:endParaRPr lang="en-US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3562002" y="1530123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b</a:t>
            </a:r>
            <a:endParaRPr lang="en-US" i="1" dirty="0"/>
          </a:p>
        </p:txBody>
      </p:sp>
      <p:sp>
        <p:nvSpPr>
          <p:cNvPr id="24" name="TextBox 23"/>
          <p:cNvSpPr txBox="1"/>
          <p:nvPr/>
        </p:nvSpPr>
        <p:spPr>
          <a:xfrm>
            <a:off x="3568352" y="2684796"/>
            <a:ext cx="280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c</a:t>
            </a:r>
            <a:endParaRPr lang="en-US" i="1" dirty="0"/>
          </a:p>
        </p:txBody>
      </p:sp>
      <p:sp>
        <p:nvSpPr>
          <p:cNvPr id="25" name="TextBox 24"/>
          <p:cNvSpPr txBox="1"/>
          <p:nvPr/>
        </p:nvSpPr>
        <p:spPr>
          <a:xfrm>
            <a:off x="3557131" y="3874735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d</a:t>
            </a:r>
            <a:endParaRPr lang="en-US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3565224" y="5025115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e</a:t>
            </a:r>
            <a:endParaRPr lang="en-US" i="1" dirty="0"/>
          </a:p>
        </p:txBody>
      </p:sp>
      <p:sp>
        <p:nvSpPr>
          <p:cNvPr id="27" name="TextBox 26"/>
          <p:cNvSpPr txBox="1"/>
          <p:nvPr/>
        </p:nvSpPr>
        <p:spPr>
          <a:xfrm>
            <a:off x="5654951" y="520461"/>
            <a:ext cx="66396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600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λ</a:t>
            </a:r>
            <a:r>
              <a:rPr lang="en-US" sz="600" dirty="0" smtClean="0"/>
              <a:t> = 258.994 nm</a:t>
            </a:r>
            <a:endParaRPr lang="en-US" sz="600" dirty="0"/>
          </a:p>
        </p:txBody>
      </p:sp>
      <p:sp>
        <p:nvSpPr>
          <p:cNvPr id="28" name="TextBox 27"/>
          <p:cNvSpPr txBox="1"/>
          <p:nvPr/>
        </p:nvSpPr>
        <p:spPr>
          <a:xfrm>
            <a:off x="5654951" y="1575685"/>
            <a:ext cx="66396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600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λ</a:t>
            </a:r>
            <a:r>
              <a:rPr lang="en-US" sz="600" dirty="0" smtClean="0"/>
              <a:t> = 278.801 nm</a:t>
            </a:r>
            <a:endParaRPr lang="en-US" sz="600" dirty="0"/>
          </a:p>
        </p:txBody>
      </p:sp>
      <p:sp>
        <p:nvSpPr>
          <p:cNvPr id="29" name="TextBox 28"/>
          <p:cNvSpPr txBox="1"/>
          <p:nvPr/>
        </p:nvSpPr>
        <p:spPr>
          <a:xfrm>
            <a:off x="5654951" y="2731359"/>
            <a:ext cx="66396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600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λ</a:t>
            </a:r>
            <a:r>
              <a:rPr lang="en-US" sz="600" dirty="0" smtClean="0"/>
              <a:t> = 287.202 nm</a:t>
            </a:r>
            <a:endParaRPr lang="en-US" sz="600" dirty="0"/>
          </a:p>
        </p:txBody>
      </p:sp>
      <p:sp>
        <p:nvSpPr>
          <p:cNvPr id="30" name="TextBox 29"/>
          <p:cNvSpPr txBox="1"/>
          <p:nvPr/>
        </p:nvSpPr>
        <p:spPr>
          <a:xfrm>
            <a:off x="5654951" y="3853260"/>
            <a:ext cx="66396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600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λ</a:t>
            </a:r>
            <a:r>
              <a:rPr lang="en-US" sz="600" dirty="0" smtClean="0"/>
              <a:t> = 278.600 nm</a:t>
            </a:r>
            <a:endParaRPr lang="en-US" sz="600" dirty="0"/>
          </a:p>
        </p:txBody>
      </p:sp>
      <p:sp>
        <p:nvSpPr>
          <p:cNvPr id="31" name="TextBox 30"/>
          <p:cNvSpPr txBox="1"/>
          <p:nvPr/>
        </p:nvSpPr>
        <p:spPr>
          <a:xfrm>
            <a:off x="5654951" y="5062493"/>
            <a:ext cx="66396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600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λ</a:t>
            </a:r>
            <a:r>
              <a:rPr lang="en-US" sz="600" dirty="0" smtClean="0"/>
              <a:t> = 282.033 nm</a:t>
            </a:r>
            <a:endParaRPr lang="en-US" sz="600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/>
          <a:srcRect l="10291" t="22534" r="87365" b="67138"/>
          <a:stretch/>
        </p:blipFill>
        <p:spPr>
          <a:xfrm>
            <a:off x="3313212" y="3145458"/>
            <a:ext cx="115774" cy="379257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557131" y="6258544"/>
            <a:ext cx="2835776" cy="160044"/>
          </a:xfrm>
          <a:prstGeom prst="rect">
            <a:avLst/>
          </a:prstGeom>
          <a:noFill/>
        </p:spPr>
        <p:txBody>
          <a:bodyPr wrap="none" lIns="18288" tIns="18288" rIns="18288" bIns="18288" rtlCol="0">
            <a:spAutoFit/>
          </a:bodyPr>
          <a:lstStyle/>
          <a:p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0             50          100          150         200          250         300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579045" y="6374910"/>
            <a:ext cx="791948" cy="160044"/>
          </a:xfrm>
          <a:prstGeom prst="rect">
            <a:avLst/>
          </a:prstGeom>
          <a:noFill/>
        </p:spPr>
        <p:txBody>
          <a:bodyPr wrap="none" lIns="18288" tIns="18288" rIns="18288" bIns="18288" rtlCol="0">
            <a:spAutoFit/>
          </a:bodyPr>
          <a:lstStyle/>
          <a:p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Temperature (K)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34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0675" t="19353" r="19881" b="8831"/>
          <a:stretch/>
        </p:blipFill>
        <p:spPr>
          <a:xfrm rot="1135685">
            <a:off x="3920397" y="3169399"/>
            <a:ext cx="1566875" cy="128016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6694" t="16048" r="22500" b="21443"/>
          <a:stretch/>
        </p:blipFill>
        <p:spPr>
          <a:xfrm>
            <a:off x="864501" y="307897"/>
            <a:ext cx="888099" cy="7652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8952" t="15188" r="13306" b="17428"/>
          <a:stretch/>
        </p:blipFill>
        <p:spPr>
          <a:xfrm>
            <a:off x="2934497" y="250627"/>
            <a:ext cx="1340260" cy="8797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6048" t="17769" r="5887" b="14274"/>
          <a:stretch/>
        </p:blipFill>
        <p:spPr>
          <a:xfrm>
            <a:off x="2759438" y="1739572"/>
            <a:ext cx="1803790" cy="10130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5403" t="19202" r="18145" b="15708"/>
          <a:stretch/>
        </p:blipFill>
        <p:spPr>
          <a:xfrm>
            <a:off x="4914499" y="1592486"/>
            <a:ext cx="1505351" cy="11865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1048" t="11459" r="27178" b="13988"/>
          <a:stretch/>
        </p:blipFill>
        <p:spPr>
          <a:xfrm>
            <a:off x="5179632" y="-38975"/>
            <a:ext cx="1095156" cy="1099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3629" t="12034" r="7339" b="44095"/>
          <a:stretch/>
        </p:blipFill>
        <p:spPr>
          <a:xfrm>
            <a:off x="7210072" y="307897"/>
            <a:ext cx="1554372" cy="55565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5564" t="14901" r="1855" b="13987"/>
          <a:stretch/>
        </p:blipFill>
        <p:spPr>
          <a:xfrm>
            <a:off x="3884116" y="4858684"/>
            <a:ext cx="1704054" cy="9391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8306" t="12895" r="5887" b="13127"/>
          <a:stretch/>
        </p:blipFill>
        <p:spPr>
          <a:xfrm>
            <a:off x="1212460" y="4741452"/>
            <a:ext cx="1747438" cy="110499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2178" t="21210" r="6049" b="18575"/>
          <a:stretch/>
        </p:blipFill>
        <p:spPr>
          <a:xfrm>
            <a:off x="1002627" y="6433917"/>
            <a:ext cx="2122879" cy="116398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1694" t="21496" r="5242" b="27751"/>
          <a:stretch/>
        </p:blipFill>
        <p:spPr>
          <a:xfrm>
            <a:off x="3623677" y="6433917"/>
            <a:ext cx="2243724" cy="101570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8629" t="16335" r="4919" b="23163"/>
          <a:stretch/>
        </p:blipFill>
        <p:spPr>
          <a:xfrm>
            <a:off x="6409925" y="6287412"/>
            <a:ext cx="2287617" cy="117157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19791" t="16443" r="1250" b="13928"/>
          <a:stretch/>
        </p:blipFill>
        <p:spPr>
          <a:xfrm>
            <a:off x="7114821" y="1779721"/>
            <a:ext cx="1790654" cy="88824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22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3437" t="18851" r="3750" b="18371"/>
          <a:stretch/>
        </p:blipFill>
        <p:spPr>
          <a:xfrm>
            <a:off x="626989" y="1916022"/>
            <a:ext cx="1437078" cy="69695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25833" t="16443" r="4583" b="15780"/>
          <a:stretch/>
        </p:blipFill>
        <p:spPr>
          <a:xfrm>
            <a:off x="6807292" y="4941386"/>
            <a:ext cx="1528526" cy="83748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11021" y="1073137"/>
            <a:ext cx="914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Methanol</a:t>
            </a:r>
          </a:p>
          <a:p>
            <a:pPr algn="ctr"/>
            <a:r>
              <a:rPr lang="en-US" sz="1400" b="1" dirty="0" smtClean="0"/>
              <a:t>CH</a:t>
            </a:r>
            <a:r>
              <a:rPr lang="en-US" sz="1400" b="1" baseline="-25000" dirty="0" smtClean="0"/>
              <a:t>3</a:t>
            </a:r>
            <a:r>
              <a:rPr lang="en-US" sz="1400" b="1" dirty="0" smtClean="0"/>
              <a:t>OH</a:t>
            </a:r>
            <a:endParaRPr lang="en-US" sz="1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136671" y="1079309"/>
            <a:ext cx="9589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Ethanol</a:t>
            </a:r>
          </a:p>
          <a:p>
            <a:pPr algn="ctr"/>
            <a:r>
              <a:rPr lang="en-US" sz="1400" b="1" dirty="0" smtClean="0"/>
              <a:t>CH</a:t>
            </a:r>
            <a:r>
              <a:rPr lang="en-US" sz="1400" b="1" baseline="-25000" dirty="0" smtClean="0"/>
              <a:t>3</a:t>
            </a:r>
            <a:r>
              <a:rPr lang="en-US" sz="1400" b="1" dirty="0" smtClean="0"/>
              <a:t>CH</a:t>
            </a:r>
            <a:r>
              <a:rPr lang="en-US" sz="1400" b="1" baseline="-25000" dirty="0" smtClean="0"/>
              <a:t>2</a:t>
            </a:r>
            <a:r>
              <a:rPr lang="en-US" sz="1400" b="1" dirty="0" smtClean="0"/>
              <a:t>OH</a:t>
            </a:r>
            <a:endParaRPr lang="en-US" sz="1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5134841" y="1072470"/>
            <a:ext cx="11390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Vinyl alcohol</a:t>
            </a:r>
          </a:p>
          <a:p>
            <a:pPr algn="ctr"/>
            <a:r>
              <a:rPr lang="en-US" sz="1400" b="1" dirty="0"/>
              <a:t>H</a:t>
            </a:r>
            <a:r>
              <a:rPr lang="en-US" sz="1400" b="1" baseline="-25000" dirty="0"/>
              <a:t>2</a:t>
            </a:r>
            <a:r>
              <a:rPr lang="en-US" sz="1400" b="1" dirty="0" smtClean="0"/>
              <a:t>CCHOH</a:t>
            </a:r>
            <a:endParaRPr lang="en-US" sz="1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7669883" y="1081995"/>
            <a:ext cx="7354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Ethynol</a:t>
            </a:r>
          </a:p>
          <a:p>
            <a:pPr algn="ctr"/>
            <a:r>
              <a:rPr lang="en-US" sz="1400" dirty="0" smtClean="0">
                <a:latin typeface="+mj-lt"/>
              </a:rPr>
              <a:t>HCCOH</a:t>
            </a:r>
            <a:endParaRPr lang="en-US" sz="1400" dirty="0"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6096" y="2720962"/>
            <a:ext cx="13042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Dimethyl ether</a:t>
            </a:r>
          </a:p>
          <a:p>
            <a:pPr algn="ctr"/>
            <a:r>
              <a:rPr lang="en-US" sz="1400" b="1" dirty="0" smtClean="0"/>
              <a:t>CH</a:t>
            </a:r>
            <a:r>
              <a:rPr lang="en-US" sz="1400" b="1" baseline="-25000" dirty="0" smtClean="0"/>
              <a:t>3</a:t>
            </a:r>
            <a:r>
              <a:rPr lang="en-US" sz="1400" b="1" dirty="0" smtClean="0"/>
              <a:t>OCH</a:t>
            </a:r>
            <a:r>
              <a:rPr lang="en-US" sz="1400" b="1" baseline="-25000" dirty="0" smtClean="0"/>
              <a:t>3</a:t>
            </a:r>
            <a:endParaRPr lang="en-US" sz="1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3004424" y="2727134"/>
            <a:ext cx="12234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i="1" dirty="0" smtClean="0">
                <a:latin typeface="+mj-lt"/>
              </a:rPr>
              <a:t>n</a:t>
            </a:r>
            <a:r>
              <a:rPr lang="en-US" sz="1400" dirty="0" smtClean="0">
                <a:latin typeface="+mj-lt"/>
              </a:rPr>
              <a:t>-Propanol</a:t>
            </a:r>
          </a:p>
          <a:p>
            <a:pPr algn="ctr"/>
            <a:r>
              <a:rPr lang="en-US" sz="1400" dirty="0" smtClean="0">
                <a:latin typeface="+mj-lt"/>
              </a:rPr>
              <a:t>CH</a:t>
            </a:r>
            <a:r>
              <a:rPr lang="en-US" sz="1400" baseline="-25000" dirty="0" smtClean="0">
                <a:latin typeface="+mj-lt"/>
              </a:rPr>
              <a:t>3</a:t>
            </a:r>
            <a:r>
              <a:rPr lang="en-US" sz="1400" dirty="0" smtClean="0">
                <a:latin typeface="+mj-lt"/>
              </a:rPr>
              <a:t>CH</a:t>
            </a:r>
            <a:r>
              <a:rPr lang="en-US" sz="1400" baseline="-25000" dirty="0" smtClean="0">
                <a:latin typeface="+mj-lt"/>
              </a:rPr>
              <a:t>2</a:t>
            </a:r>
            <a:r>
              <a:rPr lang="en-US" sz="1400" dirty="0" smtClean="0">
                <a:latin typeface="+mj-lt"/>
              </a:rPr>
              <a:t>CH</a:t>
            </a:r>
            <a:r>
              <a:rPr lang="en-US" sz="1400" baseline="-25000" dirty="0" smtClean="0">
                <a:latin typeface="+mj-lt"/>
              </a:rPr>
              <a:t>2</a:t>
            </a:r>
            <a:r>
              <a:rPr lang="en-US" sz="1400" dirty="0" smtClean="0">
                <a:latin typeface="+mj-lt"/>
              </a:rPr>
              <a:t>OH</a:t>
            </a:r>
            <a:endParaRPr lang="en-US" sz="1400" dirty="0"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23140" y="2720295"/>
            <a:ext cx="1162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i="1" dirty="0" err="1" smtClean="0">
                <a:latin typeface="+mj-lt"/>
              </a:rPr>
              <a:t>i</a:t>
            </a:r>
            <a:r>
              <a:rPr lang="en-US" sz="1400" dirty="0" smtClean="0">
                <a:latin typeface="+mj-lt"/>
              </a:rPr>
              <a:t>-Propanol</a:t>
            </a:r>
            <a:endParaRPr lang="en-US" sz="1400" dirty="0">
              <a:latin typeface="+mj-lt"/>
            </a:endParaRPr>
          </a:p>
          <a:p>
            <a:pPr algn="ctr"/>
            <a:r>
              <a:rPr lang="en-US" sz="1400" dirty="0" smtClean="0">
                <a:latin typeface="+mj-lt"/>
              </a:rPr>
              <a:t>CH</a:t>
            </a:r>
            <a:r>
              <a:rPr lang="en-US" sz="1400" baseline="-25000" dirty="0" smtClean="0">
                <a:latin typeface="+mj-lt"/>
              </a:rPr>
              <a:t>3</a:t>
            </a:r>
            <a:r>
              <a:rPr lang="en-US" sz="1400" dirty="0" smtClean="0">
                <a:latin typeface="+mj-lt"/>
              </a:rPr>
              <a:t>CHOHCH</a:t>
            </a:r>
            <a:r>
              <a:rPr lang="en-US" sz="1400" baseline="-25000" dirty="0" smtClean="0">
                <a:latin typeface="+mj-lt"/>
              </a:rPr>
              <a:t>3</a:t>
            </a:r>
            <a:endParaRPr lang="en-US" sz="1400" dirty="0"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259388" y="2729820"/>
            <a:ext cx="15564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Ethyl methyl ether</a:t>
            </a:r>
          </a:p>
          <a:p>
            <a:pPr algn="ctr"/>
            <a:r>
              <a:rPr lang="en-US" sz="1400" b="1" dirty="0" smtClean="0"/>
              <a:t>CH</a:t>
            </a:r>
            <a:r>
              <a:rPr lang="en-US" sz="1400" b="1" baseline="-25000" dirty="0" smtClean="0"/>
              <a:t>3</a:t>
            </a:r>
            <a:r>
              <a:rPr lang="en-US" sz="1400" b="1" dirty="0" smtClean="0"/>
              <a:t>CH</a:t>
            </a:r>
            <a:r>
              <a:rPr lang="en-US" sz="1400" b="1" baseline="-25000" dirty="0" smtClean="0"/>
              <a:t>2</a:t>
            </a:r>
            <a:r>
              <a:rPr lang="en-US" sz="1400" b="1" dirty="0" smtClean="0"/>
              <a:t>OCH</a:t>
            </a:r>
            <a:r>
              <a:rPr lang="en-US" sz="1400" b="1" baseline="-25000" dirty="0" smtClean="0"/>
              <a:t>3</a:t>
            </a:r>
            <a:endParaRPr lang="en-US" sz="14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540008" y="5849693"/>
            <a:ext cx="11015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1-Propenol</a:t>
            </a:r>
          </a:p>
          <a:p>
            <a:pPr algn="ctr"/>
            <a:r>
              <a:rPr lang="en-US" sz="1400" dirty="0" smtClean="0">
                <a:latin typeface="+mj-lt"/>
              </a:rPr>
              <a:t>CH</a:t>
            </a:r>
            <a:r>
              <a:rPr lang="en-US" sz="1400" baseline="-25000" dirty="0" smtClean="0">
                <a:latin typeface="+mj-lt"/>
              </a:rPr>
              <a:t>3</a:t>
            </a:r>
            <a:r>
              <a:rPr lang="en-US" sz="1400" dirty="0" smtClean="0">
                <a:latin typeface="+mj-lt"/>
              </a:rPr>
              <a:t>CHCHOH</a:t>
            </a:r>
            <a:endParaRPr lang="en-US" sz="1400" dirty="0"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01117" y="5855865"/>
            <a:ext cx="1332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Ethylene Glycol</a:t>
            </a:r>
          </a:p>
          <a:p>
            <a:pPr algn="ctr"/>
            <a:r>
              <a:rPr lang="en-US" sz="1400" b="1" dirty="0" smtClean="0"/>
              <a:t>HOCH</a:t>
            </a:r>
            <a:r>
              <a:rPr lang="en-US" sz="1400" b="1" baseline="-25000" dirty="0" smtClean="0"/>
              <a:t>2</a:t>
            </a:r>
            <a:r>
              <a:rPr lang="en-US" sz="1400" b="1" dirty="0" smtClean="0"/>
              <a:t>CH</a:t>
            </a:r>
            <a:r>
              <a:rPr lang="en-US" sz="1400" b="1" baseline="-25000" dirty="0" smtClean="0"/>
              <a:t>2</a:t>
            </a:r>
            <a:r>
              <a:rPr lang="en-US" sz="1400" b="1" dirty="0" smtClean="0"/>
              <a:t>OH</a:t>
            </a:r>
            <a:endParaRPr lang="en-US" sz="1400" i="1" dirty="0"/>
          </a:p>
        </p:txBody>
      </p:sp>
      <p:sp>
        <p:nvSpPr>
          <p:cNvPr id="32" name="TextBox 31"/>
          <p:cNvSpPr txBox="1"/>
          <p:nvPr/>
        </p:nvSpPr>
        <p:spPr>
          <a:xfrm>
            <a:off x="6805191" y="5849026"/>
            <a:ext cx="15668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 smtClean="0"/>
              <a:t>Methoxymethanol</a:t>
            </a:r>
            <a:endParaRPr lang="en-US" sz="1400" b="1" dirty="0"/>
          </a:p>
          <a:p>
            <a:pPr algn="ctr"/>
            <a:r>
              <a:rPr lang="en-US" sz="1400" b="1" dirty="0" smtClean="0"/>
              <a:t>CH</a:t>
            </a:r>
            <a:r>
              <a:rPr lang="en-US" sz="1400" b="1" baseline="-25000" dirty="0" smtClean="0"/>
              <a:t>3</a:t>
            </a:r>
            <a:r>
              <a:rPr lang="en-US" sz="1400" b="1" dirty="0" smtClean="0"/>
              <a:t>OCH</a:t>
            </a:r>
            <a:r>
              <a:rPr lang="en-US" sz="1400" b="1" baseline="-25000" dirty="0" smtClean="0"/>
              <a:t>2</a:t>
            </a:r>
            <a:r>
              <a:rPr lang="en-US" sz="1400" b="1" dirty="0" smtClean="0"/>
              <a:t>OH</a:t>
            </a:r>
            <a:endParaRPr lang="en-US" sz="14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1278719" y="7597919"/>
            <a:ext cx="16241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Glycerol</a:t>
            </a:r>
          </a:p>
          <a:p>
            <a:pPr algn="ctr"/>
            <a:r>
              <a:rPr lang="en-US" sz="1400" dirty="0" smtClean="0">
                <a:latin typeface="+mj-lt"/>
              </a:rPr>
              <a:t>HOCH</a:t>
            </a:r>
            <a:r>
              <a:rPr lang="en-US" sz="1400" baseline="-25000" dirty="0" smtClean="0">
                <a:latin typeface="+mj-lt"/>
              </a:rPr>
              <a:t>2</a:t>
            </a:r>
            <a:r>
              <a:rPr lang="en-US" sz="1400" dirty="0" smtClean="0">
                <a:latin typeface="+mj-lt"/>
              </a:rPr>
              <a:t>CHOHCH</a:t>
            </a:r>
            <a:r>
              <a:rPr lang="en-US" sz="1400" baseline="-25000" dirty="0" smtClean="0">
                <a:latin typeface="+mj-lt"/>
              </a:rPr>
              <a:t>2</a:t>
            </a:r>
            <a:r>
              <a:rPr lang="en-US" sz="1400" dirty="0" smtClean="0">
                <a:latin typeface="+mj-lt"/>
              </a:rPr>
              <a:t>OH</a:t>
            </a:r>
            <a:endParaRPr lang="en-US" sz="1400" dirty="0">
              <a:latin typeface="+mj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040204" y="7604091"/>
            <a:ext cx="14542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1,3-Propanediol</a:t>
            </a:r>
          </a:p>
          <a:p>
            <a:pPr algn="ctr"/>
            <a:r>
              <a:rPr lang="en-US" sz="1400" dirty="0" smtClean="0">
                <a:latin typeface="+mj-lt"/>
              </a:rPr>
              <a:t>HOCH</a:t>
            </a:r>
            <a:r>
              <a:rPr lang="en-US" sz="1400" baseline="-25000" dirty="0" smtClean="0">
                <a:latin typeface="+mj-lt"/>
              </a:rPr>
              <a:t>2</a:t>
            </a:r>
            <a:r>
              <a:rPr lang="en-US" sz="1400" dirty="0" smtClean="0">
                <a:latin typeface="+mj-lt"/>
              </a:rPr>
              <a:t>CH</a:t>
            </a:r>
            <a:r>
              <a:rPr lang="en-US" sz="1400" baseline="-25000" dirty="0" smtClean="0">
                <a:latin typeface="+mj-lt"/>
              </a:rPr>
              <a:t>2</a:t>
            </a:r>
            <a:r>
              <a:rPr lang="en-US" sz="1400" dirty="0" smtClean="0">
                <a:latin typeface="+mj-lt"/>
              </a:rPr>
              <a:t>CH</a:t>
            </a:r>
            <a:r>
              <a:rPr lang="en-US" sz="1400" baseline="-25000" dirty="0" smtClean="0">
                <a:latin typeface="+mj-lt"/>
              </a:rPr>
              <a:t>2</a:t>
            </a:r>
            <a:r>
              <a:rPr lang="en-US" sz="1400" dirty="0" smtClean="0">
                <a:latin typeface="+mj-lt"/>
              </a:rPr>
              <a:t>OH</a:t>
            </a:r>
            <a:endParaRPr lang="en-US" sz="1400" dirty="0">
              <a:latin typeface="+mj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702791" y="7597252"/>
            <a:ext cx="1771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1,3-Butanediol</a:t>
            </a:r>
            <a:endParaRPr lang="en-US" sz="1400" dirty="0">
              <a:latin typeface="+mj-lt"/>
            </a:endParaRPr>
          </a:p>
          <a:p>
            <a:pPr algn="ctr"/>
            <a:r>
              <a:rPr lang="en-US" sz="1400" dirty="0" smtClean="0">
                <a:latin typeface="+mj-lt"/>
              </a:rPr>
              <a:t>CH</a:t>
            </a:r>
            <a:r>
              <a:rPr lang="en-US" sz="1400" baseline="-25000" dirty="0" smtClean="0">
                <a:latin typeface="+mj-lt"/>
              </a:rPr>
              <a:t>3</a:t>
            </a:r>
            <a:r>
              <a:rPr lang="en-US" sz="1400" dirty="0" smtClean="0">
                <a:latin typeface="+mj-lt"/>
              </a:rPr>
              <a:t>CH(OH)CH</a:t>
            </a:r>
            <a:r>
              <a:rPr lang="en-US" sz="1400" baseline="-25000" dirty="0" smtClean="0">
                <a:latin typeface="+mj-lt"/>
              </a:rPr>
              <a:t>2</a:t>
            </a:r>
            <a:r>
              <a:rPr lang="en-US" sz="1400" dirty="0" smtClean="0">
                <a:latin typeface="+mj-lt"/>
              </a:rPr>
              <a:t>CH</a:t>
            </a:r>
            <a:r>
              <a:rPr lang="en-US" sz="1400" baseline="-25000" dirty="0" smtClean="0">
                <a:latin typeface="+mj-lt"/>
              </a:rPr>
              <a:t>2</a:t>
            </a:r>
            <a:r>
              <a:rPr lang="en-US" sz="1400" dirty="0" smtClean="0">
                <a:latin typeface="+mj-lt"/>
              </a:rPr>
              <a:t>OH</a:t>
            </a:r>
            <a:endParaRPr lang="en-US" sz="1400" dirty="0">
              <a:latin typeface="+mj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52581" y="4236793"/>
            <a:ext cx="12764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Ethylene oxide</a:t>
            </a:r>
          </a:p>
          <a:p>
            <a:pPr algn="ctr"/>
            <a:r>
              <a:rPr lang="en-US" sz="1400" b="1" i="1" dirty="0" smtClean="0"/>
              <a:t>c</a:t>
            </a:r>
            <a:r>
              <a:rPr lang="en-US" sz="1400" b="1" dirty="0" smtClean="0"/>
              <a:t>-C</a:t>
            </a:r>
            <a:r>
              <a:rPr lang="en-US" sz="1400" b="1" baseline="-25000" dirty="0" smtClean="0"/>
              <a:t>2</a:t>
            </a:r>
            <a:r>
              <a:rPr lang="en-US" sz="1400" b="1" dirty="0" smtClean="0"/>
              <a:t>H</a:t>
            </a:r>
            <a:r>
              <a:rPr lang="en-US" sz="1400" b="1" baseline="-25000" dirty="0" smtClean="0"/>
              <a:t>4</a:t>
            </a:r>
            <a:r>
              <a:rPr lang="en-US" sz="1400" b="1" dirty="0" smtClean="0"/>
              <a:t>O</a:t>
            </a:r>
            <a:endParaRPr lang="en-US" sz="14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4060818" y="4242965"/>
            <a:ext cx="1413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Propylene Oxide</a:t>
            </a:r>
          </a:p>
          <a:p>
            <a:pPr algn="ctr"/>
            <a:r>
              <a:rPr lang="en-US" sz="1400" b="1" dirty="0" smtClean="0"/>
              <a:t>CH</a:t>
            </a:r>
            <a:r>
              <a:rPr lang="en-US" sz="1400" b="1" baseline="-25000" dirty="0" smtClean="0"/>
              <a:t>3</a:t>
            </a:r>
            <a:r>
              <a:rPr lang="en-US" sz="1400" b="1" dirty="0" smtClean="0"/>
              <a:t>CHCH</a:t>
            </a:r>
            <a:r>
              <a:rPr lang="en-US" sz="1400" b="1" baseline="-25000" dirty="0" smtClean="0"/>
              <a:t>2</a:t>
            </a:r>
            <a:r>
              <a:rPr lang="en-US" sz="1400" b="1" dirty="0" smtClean="0"/>
              <a:t>O</a:t>
            </a:r>
            <a:endParaRPr lang="en-US" sz="1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6810513" y="4236126"/>
            <a:ext cx="1556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Dimethyl peroxide</a:t>
            </a:r>
            <a:endParaRPr lang="en-US" sz="1400" dirty="0">
              <a:latin typeface="+mj-lt"/>
            </a:endParaRPr>
          </a:p>
          <a:p>
            <a:pPr algn="ctr"/>
            <a:r>
              <a:rPr lang="en-US" sz="1400" dirty="0" smtClean="0">
                <a:latin typeface="+mj-lt"/>
              </a:rPr>
              <a:t>CH</a:t>
            </a:r>
            <a:r>
              <a:rPr lang="en-US" sz="1400" baseline="-25000" dirty="0" smtClean="0">
                <a:latin typeface="+mj-lt"/>
              </a:rPr>
              <a:t>3</a:t>
            </a:r>
            <a:r>
              <a:rPr lang="en-US" sz="1400" dirty="0" smtClean="0">
                <a:latin typeface="+mj-lt"/>
              </a:rPr>
              <a:t>OOCH</a:t>
            </a:r>
            <a:r>
              <a:rPr lang="en-US" sz="1400" baseline="-25000" dirty="0" smtClean="0">
                <a:latin typeface="+mj-lt"/>
              </a:rPr>
              <a:t>3</a:t>
            </a:r>
            <a:endParaRPr lang="en-US" sz="1400" dirty="0">
              <a:latin typeface="+mj-lt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2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3373" t="12722" r="14404" b="17860"/>
          <a:stretch/>
        </p:blipFill>
        <p:spPr>
          <a:xfrm>
            <a:off x="1474196" y="3285671"/>
            <a:ext cx="1187090" cy="88761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4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sharpenSoften amount="5000"/>
                    </a14:imgEffect>
                    <a14:imgEffect>
                      <a14:brightnessContrast bright="22000" contrast="11000"/>
                    </a14:imgEffect>
                  </a14:imgLayer>
                </a14:imgProps>
              </a:ext>
            </a:extLst>
          </a:blip>
          <a:srcRect l="31310" t="26549" r="12341" b="30417"/>
          <a:stretch/>
        </p:blipFill>
        <p:spPr>
          <a:xfrm>
            <a:off x="6470724" y="3314899"/>
            <a:ext cx="2166017" cy="93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58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8008</TotalTime>
  <Words>376</Words>
  <Application>Microsoft Office PowerPoint</Application>
  <PresentationFormat>Custom</PresentationFormat>
  <Paragraphs>224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Cambria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Andrew-AW</dc:creator>
  <cp:lastModifiedBy>Andrew-AW</cp:lastModifiedBy>
  <cp:revision>180</cp:revision>
  <cp:lastPrinted>2020-11-25T03:53:48Z</cp:lastPrinted>
  <dcterms:created xsi:type="dcterms:W3CDTF">2020-08-31T23:01:02Z</dcterms:created>
  <dcterms:modified xsi:type="dcterms:W3CDTF">2021-02-18T22:50:35Z</dcterms:modified>
</cp:coreProperties>
</file>